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50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51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53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54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55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56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57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58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59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60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61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62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63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64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65.xml" ContentType="application/vnd.openxmlformats-officedocument.themeOverride+xml"/>
  <Override PartName="/ppt/notesSlides/notesSlide67.xml" ContentType="application/vnd.openxmlformats-officedocument.presentationml.notesSlide+xml"/>
  <Override PartName="/ppt/theme/themeOverride66.xml" ContentType="application/vnd.openxmlformats-officedocument.themeOverr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  <p:sldMasterId id="2147483990" r:id="rId2"/>
    <p:sldMasterId id="2147484005" r:id="rId3"/>
  </p:sldMasterIdLst>
  <p:notesMasterIdLst>
    <p:notesMasterId r:id="rId72"/>
  </p:notesMasterIdLst>
  <p:handoutMasterIdLst>
    <p:handoutMasterId r:id="rId73"/>
  </p:handoutMasterIdLst>
  <p:sldIdLst>
    <p:sldId id="1299" r:id="rId4"/>
    <p:sldId id="1634" r:id="rId5"/>
    <p:sldId id="1635" r:id="rId6"/>
    <p:sldId id="1636" r:id="rId7"/>
    <p:sldId id="1639" r:id="rId8"/>
    <p:sldId id="1641" r:id="rId9"/>
    <p:sldId id="1643" r:id="rId10"/>
    <p:sldId id="1651" r:id="rId11"/>
    <p:sldId id="1652" r:id="rId12"/>
    <p:sldId id="1653" r:id="rId13"/>
    <p:sldId id="1654" r:id="rId14"/>
    <p:sldId id="1656" r:id="rId15"/>
    <p:sldId id="1782" r:id="rId16"/>
    <p:sldId id="1657" r:id="rId17"/>
    <p:sldId id="1658" r:id="rId18"/>
    <p:sldId id="1660" r:id="rId19"/>
    <p:sldId id="1659" r:id="rId20"/>
    <p:sldId id="1661" r:id="rId21"/>
    <p:sldId id="1560" r:id="rId22"/>
    <p:sldId id="1633" r:id="rId23"/>
    <p:sldId id="1758" r:id="rId24"/>
    <p:sldId id="1584" r:id="rId25"/>
    <p:sldId id="1154" r:id="rId26"/>
    <p:sldId id="1155" r:id="rId27"/>
    <p:sldId id="1257" r:id="rId28"/>
    <p:sldId id="1156" r:id="rId29"/>
    <p:sldId id="1157" r:id="rId30"/>
    <p:sldId id="1158" r:id="rId31"/>
    <p:sldId id="1159" r:id="rId32"/>
    <p:sldId id="1160" r:id="rId33"/>
    <p:sldId id="1161" r:id="rId34"/>
    <p:sldId id="1162" r:id="rId35"/>
    <p:sldId id="1163" r:id="rId36"/>
    <p:sldId id="1250" r:id="rId37"/>
    <p:sldId id="1164" r:id="rId38"/>
    <p:sldId id="1165" r:id="rId39"/>
    <p:sldId id="1258" r:id="rId40"/>
    <p:sldId id="1167" r:id="rId41"/>
    <p:sldId id="1168" r:id="rId42"/>
    <p:sldId id="1169" r:id="rId43"/>
    <p:sldId id="1170" r:id="rId44"/>
    <p:sldId id="1171" r:id="rId45"/>
    <p:sldId id="1172" r:id="rId46"/>
    <p:sldId id="1173" r:id="rId47"/>
    <p:sldId id="1174" r:id="rId48"/>
    <p:sldId id="1175" r:id="rId49"/>
    <p:sldId id="1176" r:id="rId50"/>
    <p:sldId id="1177" r:id="rId51"/>
    <p:sldId id="1178" r:id="rId52"/>
    <p:sldId id="1179" r:id="rId53"/>
    <p:sldId id="1180" r:id="rId54"/>
    <p:sldId id="1181" r:id="rId55"/>
    <p:sldId id="1259" r:id="rId56"/>
    <p:sldId id="1183" r:id="rId57"/>
    <p:sldId id="1184" r:id="rId58"/>
    <p:sldId id="1185" r:id="rId59"/>
    <p:sldId id="1186" r:id="rId60"/>
    <p:sldId id="1260" r:id="rId61"/>
    <p:sldId id="1188" r:id="rId62"/>
    <p:sldId id="1189" r:id="rId63"/>
    <p:sldId id="1190" r:id="rId64"/>
    <p:sldId id="1756" r:id="rId65"/>
    <p:sldId id="1577" r:id="rId66"/>
    <p:sldId id="1302" r:id="rId67"/>
    <p:sldId id="1304" r:id="rId68"/>
    <p:sldId id="1303" r:id="rId69"/>
    <p:sldId id="1305" r:id="rId70"/>
    <p:sldId id="1306" r:id="rId71"/>
  </p:sldIdLst>
  <p:sldSz cx="9144000" cy="6858000" type="screen4x3"/>
  <p:notesSz cx="6858000" cy="9144000"/>
  <p:photoAlbum layout="1pic"/>
  <p:custDataLst>
    <p:tags r:id="rId74"/>
  </p:custDataLst>
  <p:defaultTextStyle>
    <a:defPPr>
      <a:defRPr lang="tr-TR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folHlink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4EBE0"/>
    <a:srgbClr val="FFF0D5"/>
    <a:srgbClr val="FFF6E5"/>
    <a:srgbClr val="FFCC66"/>
    <a:srgbClr val="FFF8E5"/>
    <a:srgbClr val="E2DACF"/>
    <a:srgbClr val="5F5F5F"/>
    <a:srgbClr val="333333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40" autoAdjust="0"/>
  </p:normalViewPr>
  <p:slideViewPr>
    <p:cSldViewPr>
      <p:cViewPr varScale="1">
        <p:scale>
          <a:sx n="81" d="100"/>
          <a:sy n="81" d="100"/>
        </p:scale>
        <p:origin x="153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" d="100"/>
        <a:sy n="31" d="100"/>
      </p:scale>
      <p:origin x="0" y="-2596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66D504E-9767-4C39-AA44-EFC9EAEF60BC}" type="datetimeFigureOut">
              <a:rPr lang="tr-TR"/>
              <a:pPr>
                <a:defRPr/>
              </a:pPr>
              <a:t>3.1.2020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FCEDC31-50B5-4FF1-A5EC-7AF2A8F79E9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298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7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Click to edit Master text styles</a:t>
            </a:r>
          </a:p>
          <a:p>
            <a:pPr lvl="1"/>
            <a:r>
              <a:rPr lang="tr-TR" noProof="0"/>
              <a:t>Second level</a:t>
            </a:r>
          </a:p>
          <a:p>
            <a:pPr lvl="2"/>
            <a:r>
              <a:rPr lang="tr-TR" noProof="0"/>
              <a:t>Third level</a:t>
            </a:r>
          </a:p>
          <a:p>
            <a:pPr lvl="3"/>
            <a:r>
              <a:rPr lang="tr-TR" noProof="0"/>
              <a:t>Fourth level</a:t>
            </a:r>
          </a:p>
          <a:p>
            <a:pPr lvl="4"/>
            <a:r>
              <a:rPr lang="tr-TR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AC28C09-D93B-467F-A58F-7BA68A43779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14236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6C4CB8-85D0-4EF6-8F57-BBACB5F25211}" type="slidenum">
              <a:rPr lang="tr-TR" sz="1200">
                <a:solidFill>
                  <a:schemeClr val="tx1"/>
                </a:solidFill>
                <a:latin typeface="Arial" charset="0"/>
              </a:rPr>
              <a:pPr algn="r"/>
              <a:t>1</a:t>
            </a:fld>
            <a:endParaRPr lang="tr-TR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622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643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1613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B94B27-2F63-4451-9A48-6CF484DFE8EA}" type="slidenum">
              <a:rPr lang="tr-TR" sz="1200">
                <a:solidFill>
                  <a:srgbClr val="000000"/>
                </a:solidFill>
                <a:latin typeface="Arial" charset="0"/>
              </a:rPr>
              <a:pPr algn="r"/>
              <a:t>12</a:t>
            </a:fld>
            <a:endParaRPr lang="tr-T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tr-TR"/>
              <a:t>xığe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28C09-D93B-467F-A58F-7BA68A43779C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58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2858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B94B27-2F63-4451-9A48-6CF484DFE8EA}" type="slidenum">
              <a:rPr lang="tr-TR" sz="1200">
                <a:solidFill>
                  <a:srgbClr val="000000"/>
                </a:solidFill>
                <a:latin typeface="Arial" charset="0"/>
              </a:rPr>
              <a:pPr algn="r"/>
              <a:t>14</a:t>
            </a:fld>
            <a:endParaRPr lang="tr-T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28C09-D93B-467F-A58F-7BA68A43779C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59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B94B27-2F63-4451-9A48-6CF484DFE8EA}" type="slidenum">
              <a:rPr lang="tr-TR" sz="1200">
                <a:solidFill>
                  <a:srgbClr val="000000"/>
                </a:solidFill>
                <a:latin typeface="Arial" charset="0"/>
              </a:rPr>
              <a:pPr algn="r"/>
              <a:t>15</a:t>
            </a:fld>
            <a:endParaRPr lang="tr-T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1696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B94B27-2F63-4451-9A48-6CF484DFE8EA}" type="slidenum">
              <a:rPr lang="tr-TR" sz="1200">
                <a:solidFill>
                  <a:srgbClr val="000000"/>
                </a:solidFill>
                <a:latin typeface="Arial" charset="0"/>
              </a:rPr>
              <a:pPr algn="r"/>
              <a:t>16</a:t>
            </a:fld>
            <a:endParaRPr lang="tr-T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077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B94B27-2F63-4451-9A48-6CF484DFE8EA}" type="slidenum">
              <a:rPr lang="tr-TR" sz="1200">
                <a:solidFill>
                  <a:srgbClr val="000000"/>
                </a:solidFill>
                <a:latin typeface="Arial" charset="0"/>
              </a:rPr>
              <a:pPr algn="r"/>
              <a:t>17</a:t>
            </a:fld>
            <a:endParaRPr lang="tr-T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246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972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75A381-0BCA-4FD2-AB34-0F70F84DBBD5}" type="slidenum">
              <a:rPr lang="tr-TR" sz="1200">
                <a:solidFill>
                  <a:schemeClr val="tx1"/>
                </a:solidFill>
                <a:latin typeface="Arial" charset="0"/>
              </a:rPr>
              <a:pPr algn="r"/>
              <a:t>19</a:t>
            </a:fld>
            <a:endParaRPr lang="tr-TR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8636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64BBC-ADC0-4EEF-ADB8-B16D2B8A04D8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4073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75A381-0BCA-4FD2-AB34-0F70F84DBBD5}" type="slidenum">
              <a:rPr lang="tr-TR" sz="1200">
                <a:solidFill>
                  <a:srgbClr val="000000"/>
                </a:solidFill>
                <a:latin typeface="Arial" charset="0"/>
              </a:rPr>
              <a:pPr algn="r"/>
              <a:t>20</a:t>
            </a:fld>
            <a:endParaRPr lang="tr-T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281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805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904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5312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4674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28C09-D93B-467F-A58F-7BA68A43779C}" type="slidenum">
              <a:rPr lang="tr-TR" smtClean="0"/>
              <a:pPr>
                <a:defRPr/>
              </a:pPr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249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2416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215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068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8710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B94B27-2F63-4451-9A48-6CF484DFE8EA}" type="slidenum">
              <a:rPr lang="tr-TR" sz="1200">
                <a:solidFill>
                  <a:srgbClr val="000000"/>
                </a:solidFill>
                <a:latin typeface="Arial" charset="0"/>
              </a:rPr>
              <a:pPr algn="r"/>
              <a:t>3</a:t>
            </a:fld>
            <a:endParaRPr lang="tr-T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131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4499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0646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2782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29811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7411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9306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4235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28C09-D93B-467F-A58F-7BA68A43779C}" type="slidenum">
              <a:rPr lang="tr-TR" smtClean="0"/>
              <a:pPr>
                <a:defRPr/>
              </a:pPr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7387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89756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2570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75A381-0BCA-4FD2-AB34-0F70F84DBBD5}" type="slidenum">
              <a:rPr lang="tr-TR" sz="1200">
                <a:solidFill>
                  <a:srgbClr val="000000"/>
                </a:solidFill>
                <a:latin typeface="Arial" charset="0"/>
              </a:rPr>
              <a:pPr algn="r"/>
              <a:t>4</a:t>
            </a:fld>
            <a:endParaRPr lang="tr-T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61218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2077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9877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03431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68265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22551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15583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8010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26220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47842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9874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091B7F-09E0-434D-93C6-63D74DDA68BC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45104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41255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1811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7857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28C09-D93B-467F-A58F-7BA68A43779C}" type="slidenum">
              <a:rPr lang="tr-TR" smtClean="0"/>
              <a:pPr>
                <a:defRPr/>
              </a:pPr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42612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8805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83883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85864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35262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C28C09-D93B-467F-A58F-7BA68A43779C}" type="slidenum">
              <a:rPr lang="tr-TR" smtClean="0"/>
              <a:pPr>
                <a:defRPr/>
              </a:pPr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64697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4003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20659-A9F0-43A7-AE3B-A894E7426E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22939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95835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0036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7005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58819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72208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09987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314505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08599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8194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64BBC-ADC0-4EEF-ADB8-B16D2B8A04D8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067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2136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220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615A88-410A-4BFA-A8B6-9ED964C195FB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722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BFD5E6-5BC4-494E-8240-37D28AB339BC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36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BCACD8-688C-4964-AD71-49BDA8B36624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4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0712E-1F20-4171-9CF6-0EED0E76EF0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1/3/2020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291B-6559-483F-A58A-F72708AB3824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615A88-410A-4BFA-A8B6-9ED964C195FB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600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098E4F-13E0-457D-922A-1B2EC1D8EBA8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6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20A148-D880-4D0E-94F8-8343F2A039B6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35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052F8-FDA5-46E4-9343-F4FE5FC9D4B7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02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32BA5-2287-4CF3-8286-48BCBE39A69F}" type="datetime1">
              <a:rPr lang="en-US" smtClean="0"/>
              <a:t>1/3/2020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91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9D59A-120A-4C83-9F81-1EEC537367D9}" type="datetime1">
              <a:rPr lang="en-US" smtClean="0"/>
              <a:t>1/3/2020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49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C68095-0C52-4E51-ABB8-79A627EA8F58}" type="datetime1">
              <a:rPr lang="en-US" smtClean="0"/>
              <a:t>1/3/2020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73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098E4F-13E0-457D-922A-1B2EC1D8EBA8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94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9D0B7-D7EB-4EF5-8B25-7BA44697F303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48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4C2F8A-DA1D-4CF1-A156-A610C32D359E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47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BFD5E6-5BC4-494E-8240-37D28AB339BC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32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BCACD8-688C-4964-AD71-49BDA8B36624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30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19400" y="1981200"/>
            <a:ext cx="6096000" cy="4114800"/>
          </a:xfrm>
        </p:spPr>
        <p:txBody>
          <a:bodyPr>
            <a:normAutofit/>
          </a:bodyPr>
          <a:lstStyle/>
          <a:p>
            <a:pPr lvl="0"/>
            <a:endParaRPr lang="tr-T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F1B63-E1FE-494D-8F4D-192978ED47EC}" type="datetime1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23EF-01BB-483F-90CE-159C60CDF1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615A88-410A-4BFA-A8B6-9ED964C195FB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06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098E4F-13E0-457D-922A-1B2EC1D8EBA8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08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20A148-D880-4D0E-94F8-8343F2A039B6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0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052F8-FDA5-46E4-9343-F4FE5FC9D4B7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4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32BA5-2287-4CF3-8286-48BCBE39A69F}" type="datetime1">
              <a:rPr lang="en-US" smtClean="0"/>
              <a:t>1/3/2020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20A148-D880-4D0E-94F8-8343F2A039B6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47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9D59A-120A-4C83-9F81-1EEC537367D9}" type="datetime1">
              <a:rPr lang="en-US" smtClean="0"/>
              <a:t>1/3/2020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24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C68095-0C52-4E51-ABB8-79A627EA8F58}" type="datetime1">
              <a:rPr lang="en-US" smtClean="0"/>
              <a:t>1/3/2020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17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9D0B7-D7EB-4EF5-8B25-7BA44697F303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4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4C2F8A-DA1D-4CF1-A156-A610C32D359E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4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BFD5E6-5BC4-494E-8240-37D28AB339BC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49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BCACD8-688C-4964-AD71-49BDA8B36624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727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19400" y="1981200"/>
            <a:ext cx="6096000" cy="4114800"/>
          </a:xfrm>
        </p:spPr>
        <p:txBody>
          <a:bodyPr>
            <a:normAutofit/>
          </a:bodyPr>
          <a:lstStyle/>
          <a:p>
            <a:pPr lvl="0"/>
            <a:endParaRPr lang="tr-T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F1B63-E1FE-494D-8F4D-192978ED47EC}" type="datetime1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23EF-01BB-483F-90CE-159C60CDF1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0712E-1F20-4171-9CF6-0EED0E76EF0E}" type="datetime1">
              <a:rPr lang="en-US" smtClean="0"/>
              <a:t>1/3/2020</a:t>
            </a:fld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291B-6559-483F-A58A-F72708AB382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034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052F8-FDA5-46E4-9343-F4FE5FC9D4B7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85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32BA5-2287-4CF3-8286-48BCBE39A69F}" type="datetime1">
              <a:rPr lang="en-US" smtClean="0"/>
              <a:t>1/3/2020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82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9D59A-120A-4C83-9F81-1EEC537367D9}" type="datetime1">
              <a:rPr lang="en-US" smtClean="0"/>
              <a:t>1/3/2020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12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C68095-0C52-4E51-ABB8-79A627EA8F58}" type="datetime1">
              <a:rPr lang="en-US" smtClean="0"/>
              <a:t>1/3/2020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22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9D0B7-D7EB-4EF5-8B25-7BA44697F303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31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4C2F8A-DA1D-4CF1-A156-A610C32D359E}" type="datetime1">
              <a:rPr lang="en-US" smtClean="0"/>
              <a:t>1/3/2020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34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E6D3C4"/>
            </a:gs>
            <a:gs pos="7143">
              <a:srgbClr val="DEC5B0"/>
            </a:gs>
            <a:gs pos="77000">
              <a:srgbClr val="F6EFE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9906BA-4F9C-427B-8735-1160C9D77144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539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40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E6D3C4"/>
            </a:gs>
            <a:gs pos="7143">
              <a:srgbClr val="DEC5B0"/>
            </a:gs>
            <a:gs pos="77000">
              <a:srgbClr val="F6EFE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9906BA-4F9C-427B-8735-1160C9D77144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340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E6D3C4"/>
            </a:gs>
            <a:gs pos="7143">
              <a:srgbClr val="DEC5B0"/>
            </a:gs>
            <a:gs pos="77000">
              <a:srgbClr val="F6EFE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9906BA-4F9C-427B-8735-1160C9D77144}" type="datetime1">
              <a:rPr lang="en-US" smtClean="0"/>
              <a:t>1/3/2020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9119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tags" Target="../tags/tag4.xml"/><Relationship Id="rId1" Type="http://schemas.openxmlformats.org/officeDocument/2006/relationships/themeOverride" Target="../theme/themeOverride1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19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3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2" Type="http://schemas.microsoft.com/office/2007/relationships/media" Target="../media/media10.mp3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2" Type="http://schemas.microsoft.com/office/2007/relationships/media" Target="../media/media11.mp3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2" Type="http://schemas.microsoft.com/office/2007/relationships/media" Target="../media/media12.mp3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2" Type="http://schemas.microsoft.com/office/2007/relationships/media" Target="../media/media13.mp3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p3"/><Relationship Id="rId2" Type="http://schemas.microsoft.com/office/2007/relationships/media" Target="../media/media14.mp3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2" Type="http://schemas.microsoft.com/office/2007/relationships/media" Target="../media/media15.mp3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p3"/><Relationship Id="rId2" Type="http://schemas.microsoft.com/office/2007/relationships/media" Target="../media/media16.mp3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p3"/><Relationship Id="rId2" Type="http://schemas.microsoft.com/office/2007/relationships/media" Target="../media/media17.mp3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p3"/><Relationship Id="rId2" Type="http://schemas.microsoft.com/office/2007/relationships/media" Target="../media/media18.mp3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p3"/><Relationship Id="rId2" Type="http://schemas.microsoft.com/office/2007/relationships/media" Target="../media/media19.mp3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p3"/><Relationship Id="rId2" Type="http://schemas.microsoft.com/office/2007/relationships/media" Target="../media/media20.mp3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4.xm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p3"/><Relationship Id="rId2" Type="http://schemas.microsoft.com/office/2007/relationships/media" Target="../media/media21.mp3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p3"/><Relationship Id="rId2" Type="http://schemas.microsoft.com/office/2007/relationships/media" Target="../media/media22.mp3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p3"/><Relationship Id="rId2" Type="http://schemas.microsoft.com/office/2007/relationships/media" Target="../media/media23.mp3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p3"/><Relationship Id="rId2" Type="http://schemas.microsoft.com/office/2007/relationships/media" Target="../media/media24.mp3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p3"/><Relationship Id="rId2" Type="http://schemas.microsoft.com/office/2007/relationships/media" Target="../media/media25.mp3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p3"/><Relationship Id="rId2" Type="http://schemas.microsoft.com/office/2007/relationships/media" Target="../media/media26.mp3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p3"/><Relationship Id="rId2" Type="http://schemas.microsoft.com/office/2007/relationships/media" Target="../media/media27.mp3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p3"/><Relationship Id="rId2" Type="http://schemas.microsoft.com/office/2007/relationships/media" Target="../media/media28.mp3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p3"/><Relationship Id="rId2" Type="http://schemas.microsoft.com/office/2007/relationships/media" Target="../media/media29.mp3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p3"/><Relationship Id="rId2" Type="http://schemas.microsoft.com/office/2007/relationships/media" Target="../media/media30.mp3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p3"/><Relationship Id="rId2" Type="http://schemas.microsoft.com/office/2007/relationships/media" Target="../media/media31.mp3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p3"/><Relationship Id="rId2" Type="http://schemas.microsoft.com/office/2007/relationships/media" Target="../media/media32.mp3"/><Relationship Id="rId1" Type="http://schemas.openxmlformats.org/officeDocument/2006/relationships/themeOverride" Target="../theme/themeOverride4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p3"/><Relationship Id="rId2" Type="http://schemas.microsoft.com/office/2007/relationships/media" Target="../media/media33.mp3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p3"/><Relationship Id="rId2" Type="http://schemas.microsoft.com/office/2007/relationships/media" Target="../media/media34.mp3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p3"/><Relationship Id="rId2" Type="http://schemas.microsoft.com/office/2007/relationships/media" Target="../media/media35.mp3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p3"/><Relationship Id="rId2" Type="http://schemas.microsoft.com/office/2007/relationships/media" Target="../media/media36.mp3"/><Relationship Id="rId1" Type="http://schemas.openxmlformats.org/officeDocument/2006/relationships/themeOverride" Target="../theme/themeOverride5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p3"/><Relationship Id="rId2" Type="http://schemas.microsoft.com/office/2007/relationships/media" Target="../media/media37.mp3"/><Relationship Id="rId1" Type="http://schemas.openxmlformats.org/officeDocument/2006/relationships/themeOverride" Target="../theme/themeOverride5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p3"/><Relationship Id="rId2" Type="http://schemas.microsoft.com/office/2007/relationships/media" Target="../media/media38.mp3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p3"/><Relationship Id="rId2" Type="http://schemas.microsoft.com/office/2007/relationships/media" Target="../media/media39.mp3"/><Relationship Id="rId1" Type="http://schemas.openxmlformats.org/officeDocument/2006/relationships/themeOverride" Target="../theme/themeOverride5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p3"/><Relationship Id="rId2" Type="http://schemas.microsoft.com/office/2007/relationships/media" Target="../media/media40.mp3"/><Relationship Id="rId1" Type="http://schemas.openxmlformats.org/officeDocument/2006/relationships/themeOverride" Target="../theme/themeOverride5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p3"/><Relationship Id="rId2" Type="http://schemas.microsoft.com/office/2007/relationships/media" Target="../media/media41.mp3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p3"/><Relationship Id="rId2" Type="http://schemas.microsoft.com/office/2007/relationships/media" Target="../media/media42.mp3"/><Relationship Id="rId1" Type="http://schemas.openxmlformats.org/officeDocument/2006/relationships/themeOverride" Target="../theme/themeOverride5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p3"/><Relationship Id="rId2" Type="http://schemas.microsoft.com/office/2007/relationships/media" Target="../media/media43.mp3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p3"/><Relationship Id="rId2" Type="http://schemas.microsoft.com/office/2007/relationships/media" Target="../media/media44.mp3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4.xml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5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203848" y="6021288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20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99" y="3212976"/>
            <a:ext cx="3367836" cy="2808312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25302" y="1772816"/>
            <a:ext cx="7890048" cy="936104"/>
          </a:xfrm>
          <a:prstGeom prst="rect">
            <a:avLst/>
          </a:prstGeom>
          <a:solidFill>
            <a:srgbClr val="F7F6D2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r-TR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ADIǴE TXIPKIĹE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3956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182433"/>
              </p:ext>
            </p:extLst>
          </p:nvPr>
        </p:nvGraphicFramePr>
        <p:xfrm>
          <a:off x="36514" y="1743796"/>
          <a:ext cx="9107486" cy="4349500"/>
        </p:xfrm>
        <a:graphic>
          <a:graphicData uri="http://schemas.openxmlformats.org/drawingml/2006/table">
            <a:tbl>
              <a:tblPr/>
              <a:tblGrid>
                <a:gridCol w="609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36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49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Ĺ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Ṕ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ĺape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amal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benaqo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paḣe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jeṕaşö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ḣuray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sane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ĺenṫen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ṕe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adre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serı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şejye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zeĺéwen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Mémıs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néwış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pélığućı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rénew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sére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şéğejen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aĺın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mıarıs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nıse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ćepıć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ṕıṫın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gurıt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sıd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şıdı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İ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zeĺiqun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miy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Ninıw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kıpiwıtın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Thaṕiku̕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ćebarin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siap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şiz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modre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normal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kaleport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kamṕo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büro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personel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şok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Tümör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nötr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römork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profesör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yimuk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Nurbiy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puwpseh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ğeṫeṕun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şıruk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suret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şurup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müze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nükleer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pırpüç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süper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neşü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86125" y="6304235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51520" y="509771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400" b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Adıǵa Bzem zefeşhafew xet fonemxer, zıxet guşıexer</a:t>
            </a:r>
          </a:p>
          <a:p>
            <a:pPr algn="ctr">
              <a:defRPr/>
            </a:pPr>
            <a:endParaRPr lang="tr-TR" sz="120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6038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66931"/>
              </p:ext>
            </p:extLst>
          </p:nvPr>
        </p:nvGraphicFramePr>
        <p:xfrm>
          <a:off x="36514" y="1772816"/>
          <a:ext cx="9107485" cy="4349500"/>
        </p:xfrm>
        <a:graphic>
          <a:graphicData uri="http://schemas.openxmlformats.org/drawingml/2006/table">
            <a:tbl>
              <a:tblPr/>
              <a:tblGrid>
                <a:gridCol w="647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15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349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Ś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Š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Ź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takır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xeṫağ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guśaf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šaṕo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wate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xate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yaşış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zawle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xeźaqo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terı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janṫe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śe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še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xeğewen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daxe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yej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zefed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źe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tétḣığ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Ṫéhir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wéwen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kıxéźı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yémın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zéće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ṫı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śı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šıne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şıwın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xı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ćıyı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źıwe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İ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tiap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Haṫiṫ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śiṫu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qošiz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witamin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tıxinĺ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yiĺes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ziar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zıdéźiye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kantof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śojı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wered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deşxo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losyon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mazot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traktör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wépĺın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banliyö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ğeturen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ṫupş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śušıqu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kanšuw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wıdı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şıxuj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Ayub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Zul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kompütür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wian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86125" y="6304235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51520" y="47667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400" b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Adıǵa Bzem zefeşhafew xet fonemxer, zıxet guşıexer</a:t>
            </a:r>
          </a:p>
          <a:p>
            <a:pPr algn="ctr">
              <a:defRPr/>
            </a:pPr>
            <a:endParaRPr lang="tr-TR" sz="120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309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271D4BC7-090A-4B5E-8546-AE29DADCE2E1}" type="slidenum">
              <a:rPr lang="en-US" sz="1600" b="1" smtClean="0">
                <a:solidFill>
                  <a:prstClr val="black"/>
                </a:solidFill>
              </a:rPr>
              <a:pPr/>
              <a:t>12</a:t>
            </a:fld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024" y="188640"/>
            <a:ext cx="8820472" cy="5770811"/>
          </a:xfrm>
          <a:prstGeom prst="rect">
            <a:avLst/>
          </a:prstGeom>
          <a:solidFill>
            <a:srgbClr val="F4EBE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sz="160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Makekiṫu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: </a:t>
            </a:r>
            <a:r>
              <a:rPr lang="tr-TR" sz="160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Makezia</a:t>
            </a: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txıpk  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zırız </a:t>
            </a: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zırızew wıkzacerer 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arı )</a:t>
            </a:r>
          </a:p>
          <a:p>
            <a:pPr>
              <a:lnSpc>
                <a:spcPct val="150000"/>
              </a:lnSpc>
            </a:pP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Adıǵe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Bzem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pḣore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ĺapsere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kızegohaw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Vektör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ḣuşıexer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xet.</a:t>
            </a:r>
          </a:p>
          <a:p>
            <a:pPr>
              <a:lnSpc>
                <a:spcPct val="150000"/>
              </a:lnSpc>
            </a:pP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Pḣom yiwıjıpke txıpkır makeziaće zıwıxıće, ḣuşıe ĺapsem kızgoharem,  make zia txıpkṫur </a:t>
            </a:r>
          </a:p>
          <a:p>
            <a:pPr>
              <a:lnSpc>
                <a:spcPct val="150000"/>
              </a:lnSpc>
            </a:pP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Kızegohan 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faye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meḣu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Arısı </a:t>
            </a:r>
            <a:r>
              <a:rPr lang="tr-TR" sz="160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makezia</a:t>
            </a: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txıpkxem 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zırız </a:t>
            </a: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zırızew wıkacen 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fay. </a:t>
            </a:r>
          </a:p>
          <a:p>
            <a:pPr>
              <a:lnSpc>
                <a:spcPct val="150000"/>
              </a:lnSpc>
            </a:pP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Guşeı`em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paye zağorıye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pıḣoxer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 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će</a:t>
            </a:r>
            <a:r>
              <a:rPr lang="tr-TR" sz="1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r-TR" sz="1600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</a:t>
            </a:r>
            <a:r>
              <a:rPr lang="tr-TR" sz="1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xe</a:t>
            </a:r>
            <a:r>
              <a:rPr lang="tr-TR" sz="1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pı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tr-TR" sz="160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Yiperiye</a:t>
            </a: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txıpkır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makeziaće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kéjere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zağore 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ḣuşıe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ĺapsexer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 </a:t>
            </a:r>
            <a:r>
              <a:rPr lang="tr-TR" sz="1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an, 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aben</a:t>
            </a:r>
            <a:r>
              <a:rPr lang="tr-TR" sz="1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atın, 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onṫen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Mıxer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zegohaće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mekiṫu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zıfat`ore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ḣuşıexer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arı ( 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</a:t>
            </a:r>
            <a:r>
              <a:rPr lang="tr-TR" sz="1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ko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aben,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xe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atın</a:t>
            </a:r>
            <a:r>
              <a:rPr lang="tr-TR" sz="1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pı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oṫen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>
              <a:lnSpc>
                <a:spcPct val="150000"/>
              </a:lnSpc>
            </a:pPr>
            <a:endParaRPr lang="tr-TR" sz="600" b="1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tr-TR" sz="1600" b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DİFTONG</a:t>
            </a:r>
            <a:endParaRPr lang="tr-TR" sz="1600" b="1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Diftong: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Kızegohare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makezia</a:t>
            </a: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txıpkiṫum zexetew  wıkzedécenır 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arı</a:t>
            </a:r>
          </a:p>
          <a:p>
            <a:pPr>
              <a:lnSpc>
                <a:spcPct val="150000"/>
              </a:lnSpc>
            </a:pP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Zağorıye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difttong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guşıexer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á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şe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á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pe,q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á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ğe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</a:t>
            </a:r>
            <a:r>
              <a:rPr lang="tr-TR" sz="1600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ö</a:t>
            </a:r>
            <a:r>
              <a:rPr lang="tr-TR" sz="1600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á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ğo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fontAlgn="b">
              <a:lnSpc>
                <a:spcPct val="150000"/>
              </a:lnSpc>
            </a:pP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Murat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Çepay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yitxığe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Şüzabexer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ziše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romanım xet 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makiṫu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zia</a:t>
            </a: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txıpk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kızegohare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zıxet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guşıexer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1216, diftong guşıexer:152 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meḣu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tr-TR" sz="1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Makiṫu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ziaxer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diftong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zıxet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guşıexem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yaneḣiy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fediyće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(8) 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neḣıb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pPr fontAlgn="b">
              <a:lnSpc>
                <a:spcPct val="150000"/>
              </a:lnSpc>
            </a:pP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Diftong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zıxet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guşıer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yaṫ`onere</a:t>
            </a:r>
            <a:r>
              <a:rPr lang="tr-TR" sz="16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txıpkım 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tét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tamğemće</a:t>
            </a:r>
            <a:r>
              <a:rPr lang="tr-TR" sz="16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600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kıxeteğenefı</a:t>
            </a:r>
            <a:endParaRPr lang="tr-TR" sz="16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16024" y="178701"/>
            <a:ext cx="8820472" cy="459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8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KIZEGOHA   MAKE ZİA   TXIPKIXER</a:t>
            </a:r>
            <a:endParaRPr lang="tr-TR" sz="18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16024" y="3176972"/>
            <a:ext cx="8820472" cy="459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8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DİFTONG</a:t>
            </a:r>
            <a:endParaRPr lang="tr-TR" sz="18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9975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6000">
        <p:split orient="vert"/>
      </p:transition>
    </mc:Choice>
    <mc:Fallback xmlns="">
      <p:transition spd="slow" advClick="0" advTm="26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15063" y="6509285"/>
            <a:ext cx="2057400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EAC82-9714-4BBA-8E45-ED1DC41C56A4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58443"/>
            <a:ext cx="8568952" cy="1169551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</p:spPr>
        <p:txBody>
          <a:bodyPr wrap="square" anchor="b" anchorCtr="0">
            <a:spAutoFit/>
          </a:bodyPr>
          <a:lstStyle/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tr-TR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DİFTONG TXIPKXER</a:t>
            </a:r>
          </a:p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  </a:t>
            </a:r>
            <a:r>
              <a:rPr kumimoji="0" lang="tr-TR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yerine  </a:t>
            </a:r>
            <a:r>
              <a:rPr kumimoji="0" lang="tr-TR" sz="24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ö</a:t>
            </a:r>
            <a:r>
              <a:rPr kumimoji="0" lang="tr-TR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kumimoji="0" lang="tr-TR" sz="2400" b="1" i="0" u="none" strike="noStrike" kern="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ui  </a:t>
            </a:r>
            <a:r>
              <a:rPr kumimoji="0" lang="tr-TR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yerine</a:t>
            </a:r>
            <a:r>
              <a:rPr kumimoji="0" lang="tr-TR" sz="2400" b="1" i="0" u="none" strike="noStrike" kern="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kumimoji="0" lang="tr-TR" sz="24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ü</a:t>
            </a:r>
            <a:endParaRPr kumimoji="0" lang="tr-TR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Ç, J, Ş, W  </a:t>
            </a:r>
            <a:r>
              <a:rPr kumimoji="0" lang="tr-T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txıpkleri </a:t>
            </a:r>
            <a:r>
              <a:rPr kumimoji="0" lang="tr-TR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ö, ü</a:t>
            </a:r>
            <a:r>
              <a:rPr kumimoji="0" lang="tr-T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sesli txıpkler ile Adıǵe fonetiğine göre okunmalıdır</a:t>
            </a:r>
          </a:p>
        </p:txBody>
      </p:sp>
      <p:pic>
        <p:nvPicPr>
          <p:cNvPr id="12" name="şü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25679" y="6539448"/>
            <a:ext cx="304800" cy="304800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86125" y="6448251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tr-TR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</a:br>
            <a:br>
              <a:rPr kumimoji="0" lang="tr-TR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</a:br>
            <a:endParaRPr kumimoji="0" lang="tr-TR" sz="2000" b="1" i="0" u="sng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/>
        </p:nvGraphicFramePr>
        <p:xfrm>
          <a:off x="539552" y="1696747"/>
          <a:ext cx="8190926" cy="4180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62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4581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ayakkabı 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shoe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ç</a:t>
                      </a:r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ué</a:t>
                      </a:r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ake 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ué</a:t>
                      </a:r>
                      <a:endParaRPr lang="tr-TR" sz="2400" b="0" i="0" u="none" strike="noStrike">
                        <a:solidFill>
                          <a:srgbClr val="0066FF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Ç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ctr">
                    <a:solidFill>
                      <a:srgbClr val="FDF3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</a:t>
                      </a:r>
                      <a:endParaRPr lang="tr-TR" sz="2800" b="1" i="0" u="none" strike="noStrike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ç</a:t>
                      </a:r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</a:t>
                      </a:r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áke 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992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öküz 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   ox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ç</a:t>
                      </a:r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ui</a:t>
                      </a:r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ui  </a:t>
                      </a:r>
                      <a:endParaRPr lang="tr-TR" sz="2400" b="0" i="0" u="none" strike="noStrike">
                        <a:solidFill>
                          <a:srgbClr val="0066FF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ü</a:t>
                      </a:r>
                      <a:endParaRPr lang="tr-TR" sz="2800" b="1" i="0" u="none" strike="noStrike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ç</a:t>
                      </a:r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ü</a:t>
                      </a:r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92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yıldız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star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j</a:t>
                      </a:r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ué</a:t>
                      </a:r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ağo  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ué</a:t>
                      </a:r>
                      <a:endParaRPr lang="tr-TR" sz="2400" b="0" i="0" u="none" strike="noStrike">
                        <a:solidFill>
                          <a:srgbClr val="0066FF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J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ctr">
                    <a:solidFill>
                      <a:srgbClr val="FDF3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</a:t>
                      </a:r>
                      <a:endParaRPr lang="tr-TR" sz="2800" b="1" i="0" u="none" strike="noStrike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j</a:t>
                      </a:r>
                      <a:r>
                        <a:rPr lang="tr-TR" sz="280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</a:t>
                      </a:r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áğo  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992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erimek 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   melt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j</a:t>
                      </a:r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ui</a:t>
                      </a:r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n  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ui  </a:t>
                      </a:r>
                      <a:endParaRPr lang="tr-TR" sz="2400" b="0" i="0" u="none" strike="noStrike">
                        <a:solidFill>
                          <a:srgbClr val="0066FF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ü</a:t>
                      </a:r>
                      <a:endParaRPr lang="tr-TR" sz="2800" b="1" i="0" u="none" strike="noStrike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j</a:t>
                      </a:r>
                      <a:r>
                        <a:rPr lang="tr-TR" sz="280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ü</a:t>
                      </a:r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n 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992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deri 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   leather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ş</a:t>
                      </a:r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ué</a:t>
                      </a:r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ué</a:t>
                      </a:r>
                      <a:endParaRPr lang="tr-TR" sz="2400" b="0" i="0" u="none" strike="noStrike">
                        <a:solidFill>
                          <a:srgbClr val="0066FF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Ş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ctr">
                    <a:solidFill>
                      <a:srgbClr val="FDF3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</a:t>
                      </a:r>
                      <a:endParaRPr lang="tr-TR" sz="2800" b="1" i="0" u="none" strike="noStrike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ş</a:t>
                      </a:r>
                      <a:r>
                        <a:rPr lang="tr-TR" sz="280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</a:t>
                      </a:r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992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çürük 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   rotten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şuiğe  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ui  </a:t>
                      </a:r>
                      <a:endParaRPr lang="tr-TR" sz="2400" b="0" i="0" u="none" strike="noStrike">
                        <a:solidFill>
                          <a:srgbClr val="0066FF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80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ü</a:t>
                      </a:r>
                      <a:endParaRPr lang="tr-TR" sz="2800" b="1" i="0" u="none" strike="noStrike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ş</a:t>
                      </a:r>
                      <a:r>
                        <a:rPr lang="tr-TR" sz="280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ü</a:t>
                      </a:r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ğe  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992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okumak 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   read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wı</a:t>
                      </a:r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é</a:t>
                      </a:r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cen 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ué</a:t>
                      </a:r>
                      <a:endParaRPr lang="tr-TR" sz="2400" b="0" i="0" u="none" strike="noStrike">
                        <a:solidFill>
                          <a:srgbClr val="0066FF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W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ctr">
                    <a:solidFill>
                      <a:srgbClr val="FDF3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8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é</a:t>
                      </a:r>
                      <a:endParaRPr lang="tr-TR" sz="2800" b="1" i="0" u="none" strike="noStrike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wécen 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992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eşiniz 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   your</a:t>
                      </a:r>
                      <a:r>
                        <a:rPr lang="tr-TR" sz="2000" u="none" strike="noStrike" baseline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wife</a:t>
                      </a:r>
                      <a:r>
                        <a:rPr lang="tr-TR" sz="20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tr-TR" sz="2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wı</a:t>
                      </a:r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tr-TR" sz="240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ş</a:t>
                      </a:r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ui</a:t>
                      </a:r>
                      <a:r>
                        <a:rPr lang="tr-TR" sz="240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zı</a:t>
                      </a:r>
                      <a:r>
                        <a:rPr lang="tr-TR" sz="24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tr-TR" sz="2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u="none" strike="noStrike"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ui  </a:t>
                      </a:r>
                      <a:endParaRPr lang="tr-TR" sz="2400" b="0" i="0" u="none" strike="noStrike">
                        <a:solidFill>
                          <a:srgbClr val="0066FF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CEBE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8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endParaRPr lang="tr-TR" sz="2800" b="1" i="0" u="none" strike="noStrike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wi</a:t>
                      </a:r>
                      <a:r>
                        <a:rPr lang="tr-TR" sz="280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ş</a:t>
                      </a:r>
                      <a:r>
                        <a:rPr lang="tr-TR" sz="280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ü</a:t>
                      </a:r>
                      <a:r>
                        <a:rPr lang="tr-TR" sz="280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zı</a:t>
                      </a:r>
                      <a:r>
                        <a:rPr lang="tr-TR" sz="280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</a:t>
                      </a:r>
                      <a:endParaRPr lang="tr-TR" sz="2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5" name="Düz Bağlayıcı 4"/>
          <p:cNvCxnSpPr/>
          <p:nvPr/>
        </p:nvCxnSpPr>
        <p:spPr>
          <a:xfrm flipH="1">
            <a:off x="3347864" y="1772816"/>
            <a:ext cx="1872208" cy="424847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/>
        </p:nvCxnSpPr>
        <p:spPr>
          <a:xfrm>
            <a:off x="3347864" y="1772816"/>
            <a:ext cx="1728192" cy="410445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Sağ Ok 13"/>
          <p:cNvSpPr/>
          <p:nvPr/>
        </p:nvSpPr>
        <p:spPr>
          <a:xfrm>
            <a:off x="4499992" y="3861048"/>
            <a:ext cx="1715071" cy="14401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15860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7584" y="420701"/>
            <a:ext cx="7560840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tr-TR" sz="1600" dirty="0">
                <a:solidFill>
                  <a:prstClr val="black"/>
                </a:solidFill>
                <a:latin typeface="Arial_Adıǵe:_normal" pitchFamily="34" charset="0"/>
                <a:cs typeface="Arial_Adıǵe:_normal" pitchFamily="34" charset="0"/>
              </a:rPr>
              <a:t>Make </a:t>
            </a:r>
            <a:r>
              <a:rPr lang="tr-TR" sz="1600" err="1">
                <a:solidFill>
                  <a:prstClr val="black"/>
                </a:solidFill>
                <a:latin typeface="Arial_Adıǵe:_normal" pitchFamily="34" charset="0"/>
                <a:cs typeface="Arial_Adıǵe:_normal" pitchFamily="34" charset="0"/>
              </a:rPr>
              <a:t>zie</a:t>
            </a:r>
            <a:r>
              <a:rPr lang="en-CA" sz="1600">
                <a:solidFill>
                  <a:prstClr val="black"/>
                </a:solidFill>
                <a:latin typeface="Arial_Adıǵe:_normal" pitchFamily="34" charset="0"/>
                <a:cs typeface="Arial_Adıǵe:_normal" pitchFamily="34" charset="0"/>
              </a:rPr>
              <a:t> txıpk  </a:t>
            </a:r>
            <a:r>
              <a:rPr lang="en-CA" sz="1600" dirty="0" err="1">
                <a:solidFill>
                  <a:prstClr val="black"/>
                </a:solidFill>
                <a:latin typeface="Arial_Adıǵe:_normal" pitchFamily="34" charset="0"/>
                <a:cs typeface="Arial_Adıǵe:_normal" pitchFamily="34" charset="0"/>
              </a:rPr>
              <a:t>zegotiṫuxer</a:t>
            </a:r>
            <a:endParaRPr lang="tr-TR" sz="1600" dirty="0">
              <a:solidFill>
                <a:prstClr val="black"/>
              </a:solidFill>
              <a:latin typeface="Arial_Adıǵe:_normal" pitchFamily="34" charset="0"/>
              <a:cs typeface="Arial_Adıǵe:_norm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169918"/>
              </p:ext>
            </p:extLst>
          </p:nvPr>
        </p:nvGraphicFramePr>
        <p:xfrm>
          <a:off x="35496" y="1268760"/>
          <a:ext cx="9071990" cy="475252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29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4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4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3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44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02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73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095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tx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 </a:t>
                      </a:r>
                      <a:endParaRPr lang="en-CA" sz="1600" b="1" i="0" u="none" strike="noStrike">
                        <a:solidFill>
                          <a:schemeClr val="tx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A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E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É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I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İ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O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Ö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U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Ü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A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yaatın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kıéćığaé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kaıxın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kai</a:t>
                      </a:r>
                      <a:r>
                        <a:rPr lang="tr-TR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xı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n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pao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hau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kaüxın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08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E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deaben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zeexın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déan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xeıćın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zeiğehan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deonṫen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xeun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zeühan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0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É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déan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ğeśeén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ḱéıxın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téonṫen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téunćen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968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I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şıan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şıen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kıéşın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şııqo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kıixın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jerıo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çıu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kıüxın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536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İ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fiaben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siep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tién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yiığın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yiiy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kırion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fiuben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O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  <a:r>
                        <a:rPr lang="tr-TR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goan /</a:t>
                      </a:r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g</a:t>
                      </a:r>
                      <a:r>
                        <a:rPr lang="tr-TR" sz="1400" b="0" i="0" u="none" strike="noStrike" err="1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oápe</a:t>
                      </a:r>
                      <a:endParaRPr lang="en-CA" sz="1400" b="0" i="0" u="none" strike="noStrike">
                        <a:solidFill>
                          <a:srgbClr val="FF0000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ğeṕoén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  <a:r>
                        <a:rPr lang="tr-TR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	</a:t>
                      </a:r>
                      <a:endParaRPr lang="en-CA" sz="1400" b="0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goonṫen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gouĺen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0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Ö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ç</a:t>
                      </a:r>
                      <a:r>
                        <a:rPr lang="tr-TR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öá</a:t>
                      </a:r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ke </a:t>
                      </a:r>
                      <a:r>
                        <a:rPr lang="tr-TR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/ </a:t>
                      </a:r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ç</a:t>
                      </a:r>
                      <a:r>
                        <a:rPr lang="tr-TR" sz="1400" b="0" i="0" u="none" strike="noStrike" err="1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üá</a:t>
                      </a:r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ke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 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zıöğexın</a:t>
                      </a:r>
                      <a:endParaRPr lang="en-CA" sz="1400" b="0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şöuğ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90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U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tr-TR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guan /</a:t>
                      </a:r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g</a:t>
                      </a:r>
                      <a:r>
                        <a:rPr lang="tr-TR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uáş</a:t>
                      </a:r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e </a:t>
                      </a:r>
                      <a:endParaRPr lang="en-CA" sz="1400" b="0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guelağ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téguıhan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feguiṫu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wıopçın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uućın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uüćın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63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Ü</a:t>
                      </a:r>
                      <a:endParaRPr lang="en-CA" sz="1600" b="1" i="0" u="none" strike="noStrike">
                        <a:solidFill>
                          <a:schemeClr val="bg1"/>
                        </a:solidFill>
                        <a:latin typeface="Arial_Adıǵe:_normal" pitchFamily="34" charset="0"/>
                        <a:cs typeface="Arial_Adıǵe:_normal" pitchFamily="34" charset="0"/>
                      </a:endParaRPr>
                    </a:p>
                  </a:txBody>
                  <a:tcPr marL="0" marR="0" marT="0" marB="0" anchor="ctr">
                    <a:solidFill>
                      <a:srgbClr val="EBDBC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şaşü</a:t>
                      </a:r>
                      <a:r>
                        <a:rPr lang="tr-TR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`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e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zeşüéxı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şüı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şüiźen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üonṫağ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  <a:r>
                        <a:rPr lang="en-CA" sz="1400" b="0" i="0" u="none" strike="noStrike" err="1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şüöfı</a:t>
                      </a:r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400" b="0" i="0" u="none" strike="noStrike">
                          <a:solidFill>
                            <a:schemeClr val="bg1"/>
                          </a:solidFill>
                          <a:latin typeface="Arial_Adıǵe:_normal" pitchFamily="34" charset="0"/>
                          <a:cs typeface="Arial_Adıǵe:_normal" pitchFamily="34" charset="0"/>
                        </a:rPr>
                        <a:t>    </a:t>
                      </a:r>
                    </a:p>
                  </a:txBody>
                  <a:tcPr marL="0" marR="0" marT="0" marB="0" anchor="ctr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271D4BC7-090A-4B5E-8546-AE29DADCE2E1}" type="slidenum">
              <a:rPr lang="en-US" sz="1600" b="1" smtClean="0">
                <a:solidFill>
                  <a:prstClr val="black"/>
                </a:solidFill>
              </a:rPr>
              <a:pPr/>
              <a:t>14</a:t>
            </a:fld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5496" y="420701"/>
            <a:ext cx="9108504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8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KIZEGOHA   MAKE ZİA   TXIPKIXER</a:t>
            </a:r>
            <a:endParaRPr lang="tr-TR" sz="18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7356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783" name="Group 11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480354"/>
              </p:ext>
            </p:extLst>
          </p:nvPr>
        </p:nvGraphicFramePr>
        <p:xfrm>
          <a:off x="0" y="44625"/>
          <a:ext cx="9143998" cy="641102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64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7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2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52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95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64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92087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Ćeraşe Témbot yitxığe ḰUḰO ziše romanım detxağe</a:t>
                      </a:r>
                      <a:r>
                        <a:rPr lang="tr-TR" sz="1800" b="1" baseline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1800" b="1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387.029 txıpkxem yaqoš  yej</a:t>
                      </a:r>
                      <a:r>
                        <a:rPr lang="tr-TR" sz="1800" b="1" baseline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1800" b="1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txıpkım yibağe </a:t>
                      </a:r>
                    </a:p>
                  </a:txBody>
                  <a:tcPr anchor="b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txıpk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pçağe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txıpk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pçağe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txıpk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pçağe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</a:t>
                      </a:r>
                    </a:p>
                  </a:txBody>
                  <a:tcPr anchor="b" horzOverflow="overflow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55383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14,82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8851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2,37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2930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0,78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40040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10,71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8716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2,33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2873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0,77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26270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7,03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8236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2,20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2398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0,64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16079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4,43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7483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2,10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2165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0,58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15464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4,14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7186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2,04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Q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1921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0,51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15460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4,14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7104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1,90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1525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0,41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15446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4,13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6254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1,67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1030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0,28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15410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4,12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6136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1,64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1024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0,27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12590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3,37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4936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1,32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Ṫ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0,27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12258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3,28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4741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1,27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Š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993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0,27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10840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2,90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4737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1,27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669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0,18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10004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2,68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4727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1,26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479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0,13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9932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2,90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3535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0,95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363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0,10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45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</a:t>
                      </a:r>
                      <a:endParaRPr kumimoji="0" lang="tr-TR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9243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2,47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Ḣ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3342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0,89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271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0,07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gradFill>
                      <a:gsLst>
                        <a:gs pos="0">
                          <a:srgbClr val="F1E5D7"/>
                        </a:gs>
                        <a:gs pos="70000">
                          <a:schemeClr val="accent3">
                            <a:lumMod val="0"/>
                            <a:lumOff val="100000"/>
                          </a:schemeClr>
                        </a:gs>
                        <a:gs pos="100000">
                          <a:schemeClr val="accent3">
                            <a:lumMod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72008" y="273542"/>
            <a:ext cx="9252520" cy="45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tr-TR" sz="180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011214" y="6448251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Düz Ok Bağlayıcısı 2"/>
          <p:cNvCxnSpPr/>
          <p:nvPr/>
        </p:nvCxnSpPr>
        <p:spPr>
          <a:xfrm>
            <a:off x="611560" y="1556792"/>
            <a:ext cx="2520280" cy="316835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>
            <a:off x="3419872" y="3333475"/>
            <a:ext cx="2982119" cy="6715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>
            <a:off x="3440286" y="1844824"/>
            <a:ext cx="3075930" cy="324036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 flipV="1">
            <a:off x="581769" y="2204864"/>
            <a:ext cx="5876181" cy="331236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83222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6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6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6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4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" y="700584"/>
            <a:ext cx="9174656" cy="5456832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035550" y="1772816"/>
            <a:ext cx="1920826" cy="7200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r-TR" sz="1400" b="1">
                <a:solidFill>
                  <a:prstClr val="white"/>
                </a:solidFill>
                <a:latin typeface="Calibri" panose="020F0502020204030204" pitchFamily="34" charset="0"/>
              </a:rPr>
              <a:t>E: % 14.82  (55.383 ad)</a:t>
            </a:r>
          </a:p>
          <a:p>
            <a:pPr algn="ctr">
              <a:defRPr/>
            </a:pPr>
            <a:r>
              <a:rPr lang="tr-TR" sz="1400" b="1">
                <a:solidFill>
                  <a:prstClr val="white"/>
                </a:solidFill>
                <a:latin typeface="Calibri" panose="020F0502020204030204" pitchFamily="34" charset="0"/>
              </a:rPr>
              <a:t>É: % 1.27      (4.741 ad)</a:t>
            </a:r>
            <a:endParaRPr lang="tr-TR" sz="14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49523" y="900009"/>
            <a:ext cx="6126733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">
              <a:defRPr/>
            </a:pPr>
            <a:r>
              <a:rPr lang="tr-TR" sz="1600" b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Ćeraşe Témbot yitxığe ḰUḰO ziše romanım detxağe  </a:t>
            </a:r>
          </a:p>
          <a:p>
            <a:pPr algn="ctr" fontAlgn="b">
              <a:defRPr/>
            </a:pPr>
            <a:r>
              <a:rPr lang="tr-TR" sz="1600" b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387.029 txıpkxem yaqoš  yej txıpkım yibağe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0" y="235840"/>
            <a:ext cx="9125905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ZETHAREM YİFEŞÖÁŞEW ADIǴABZE TXIPKIXEM YAGRAFİK</a:t>
            </a:r>
            <a:endParaRPr lang="tr-TR" sz="20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8832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611510" y="331564"/>
            <a:ext cx="7920930" cy="865188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r-TR" sz="18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Adıǵabzem xetı makexeme yagrafik</a:t>
            </a:r>
          </a:p>
          <a:p>
            <a:pPr algn="ctr">
              <a:defRPr/>
            </a:pPr>
            <a:r>
              <a:rPr lang="ru-RU" sz="18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tr-TR" sz="180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 descr="adsız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96752"/>
            <a:ext cx="9036496" cy="5003024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63888" y="1484784"/>
            <a:ext cx="1512168" cy="936104"/>
          </a:xfrm>
          <a:prstGeom prst="rect">
            <a:avLst/>
          </a:prstGeom>
          <a:solidFill>
            <a:srgbClr val="F7F6D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r-TR" sz="54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51200" y="6122683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0" y="235840"/>
            <a:ext cx="9125905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ZETHAREM YİFEŞÖÁŞEW ADIǴABZE TXIPKIXEM YAGRAFİK</a:t>
            </a:r>
            <a:endParaRPr lang="tr-TR" sz="20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619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B9D73-49BC-42A8-9F6A-E4002D3A4A94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107531" y="6356350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6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6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6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4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023741"/>
              </p:ext>
            </p:extLst>
          </p:nvPr>
        </p:nvGraphicFramePr>
        <p:xfrm>
          <a:off x="1331640" y="1556792"/>
          <a:ext cx="6336704" cy="4701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30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TXIPK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ZIXET GUŞIA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KELİME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KLAVYE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Ć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ć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apse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0" i="0" u="none" strike="noStrike" baseline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ip</a:t>
                      </a:r>
                      <a:endParaRPr lang="tr-TR" sz="20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Ǵ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ǵ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ın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 baseline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2000" b="0" i="0" u="none" strike="noStrike" baseline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barut</a:t>
                      </a:r>
                      <a:endParaRPr lang="tr-TR" sz="20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eden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 baseline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2000" b="0" i="0" u="none" strike="noStrike" baseline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çaput</a:t>
                      </a:r>
                      <a:endParaRPr lang="tr-TR" sz="20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Ĺ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ĺ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ı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kan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Ḱ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ḱ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araba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Ṕ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ṕ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yatak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Ś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ś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diş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Š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š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bit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Ṫ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ṫ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ı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koç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7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Ź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2400" b="1" i="0" u="none" strike="noStrike">
                          <a:solidFill>
                            <a:srgbClr val="FF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ź</a:t>
                      </a:r>
                      <a:r>
                        <a:rPr lang="tr-TR" sz="24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</a:t>
                      </a:r>
                      <a:endParaRPr lang="tr-TR" sz="2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ordu</a:t>
                      </a: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Alt Gr + </a:t>
                      </a:r>
                      <a:r>
                        <a:rPr lang="tr-TR" sz="24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350" marR="6350" marT="6350" marB="0" anchor="b"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3284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lnSpc>
                <a:spcPct val="150000"/>
              </a:lnSpc>
            </a:pPr>
            <a:r>
              <a:rPr lang="tr-TR" sz="24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TXIPÇIM ADIǴE DİAKRİTİK TXIPKIXER KIZŞİĆIRE ÇIUXER</a:t>
            </a:r>
          </a:p>
          <a:p>
            <a:pPr algn="ctr" fontAlgn="b">
              <a:lnSpc>
                <a:spcPct val="150000"/>
              </a:lnSpc>
            </a:pPr>
            <a:r>
              <a:rPr lang="tr-TR" sz="200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Not: </a:t>
            </a:r>
            <a:r>
              <a:rPr lang="tr-TR" sz="20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Alt Gr</a:t>
            </a:r>
            <a:r>
              <a:rPr lang="tr-TR" sz="200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wia tetew zıfede txıpkıĺem wıteunćen fay</a:t>
            </a:r>
          </a:p>
        </p:txBody>
      </p:sp>
    </p:spTree>
    <p:extLst>
      <p:ext uri="{BB962C8B-B14F-4D97-AF65-F5344CB8AC3E}">
        <p14:creationId xmlns:p14="http://schemas.microsoft.com/office/powerpoint/2010/main" val="2636713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8"/>
          <p:cNvSpPr>
            <a:spLocks noChangeArrowheads="1"/>
          </p:cNvSpPr>
          <p:nvPr/>
        </p:nvSpPr>
        <p:spPr bwMode="auto">
          <a:xfrm>
            <a:off x="237928" y="670936"/>
            <a:ext cx="889248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tr-TR" sz="4000" b="1">
                <a:solidFill>
                  <a:schemeClr val="bg1"/>
                </a:solidFill>
                <a:latin typeface="Arial Narrow" pitchFamily="34" charset="0"/>
              </a:rPr>
              <a:t>TXIPKIXER –  HARFLER - LETTERS</a:t>
            </a:r>
          </a:p>
        </p:txBody>
      </p:sp>
      <p:pic>
        <p:nvPicPr>
          <p:cNvPr id="5" name="harf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cstate="print"/>
          <a:stretch>
            <a:fillRect/>
          </a:stretch>
        </p:blipFill>
        <p:spPr>
          <a:xfrm>
            <a:off x="8388424" y="6381328"/>
            <a:ext cx="304800" cy="304800"/>
          </a:xfrm>
          <a:prstGeom prst="rect">
            <a:avLst/>
          </a:prstGeom>
        </p:spPr>
      </p:pic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31173"/>
              </p:ext>
            </p:extLst>
          </p:nvPr>
        </p:nvGraphicFramePr>
        <p:xfrm>
          <a:off x="-11562" y="1693160"/>
          <a:ext cx="9108502" cy="3796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95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A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</a:t>
                      </a: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Ḣ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 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8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Q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Š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080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587">
                <a:tc>
                  <a:txBody>
                    <a:bodyPr/>
                    <a:lstStyle/>
                    <a:p>
                      <a:pPr algn="ctr" fontAlgn="ctr"/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Ṫ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endParaRPr lang="tr-TR" sz="2400" b="1" i="0" u="none" strike="noStrike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231">
                <a:tc>
                  <a:txBody>
                    <a:bodyPr/>
                    <a:lstStyle/>
                    <a:p>
                      <a:pPr algn="l" fontAlgn="b"/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0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00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00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00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587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u="none" strike="noStrike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rgbClr val="FF99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endParaRPr lang="tr-TR" sz="24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rgbClr val="FF99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endParaRPr lang="tr-TR" sz="24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rgbClr val="FF99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endParaRPr lang="tr-TR" sz="24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rgbClr val="FF99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endParaRPr lang="tr-TR" sz="24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>
                          <a:solidFill>
                            <a:srgbClr val="FF99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endParaRPr lang="tr-TR" sz="2400" b="1" i="0" u="none" strike="noStrike">
                        <a:solidFill>
                          <a:srgbClr val="FF99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888028" y="4913343"/>
            <a:ext cx="1584176" cy="1230406"/>
          </a:xfrm>
          <a:prstGeom prst="irregularSeal1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>
                <a:solidFill>
                  <a:srgbClr val="FF0000"/>
                </a:solidFill>
              </a:rPr>
              <a:t>Kaberdey EK harf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/>
              <a:pPr>
                <a:defRPr/>
              </a:pPr>
              <a:t>19</a:t>
            </a:fld>
            <a:endParaRPr lang="tr-TR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82004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1000">
        <p:split orient="vert"/>
      </p:transition>
    </mc:Choice>
    <mc:Fallback xmlns="">
      <p:transition spd="slow" advClick="0" advTm="9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23528" y="303762"/>
            <a:ext cx="8585274" cy="5929828"/>
          </a:xfrm>
          <a:prstGeom prst="rect">
            <a:avLst/>
          </a:prstGeom>
          <a:solidFill>
            <a:srgbClr val="F5EDE7"/>
          </a:solidFill>
          <a:ln w="9525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33400" indent="-533400" algn="ctr" eaLnBrk="1" hangingPunct="1">
              <a:lnSpc>
                <a:spcPct val="200000"/>
              </a:lnSpc>
              <a:buNone/>
            </a:pPr>
            <a:r>
              <a:rPr lang="tr-TR" sz="2800" b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SID FEŞĆE LATİN TXIPKIĹ ?</a:t>
            </a:r>
          </a:p>
          <a:p>
            <a:pPr marL="0" indent="0">
              <a:lnSpc>
                <a:spcPct val="200000"/>
              </a:lnSpc>
              <a:spcBef>
                <a:spcPct val="0"/>
              </a:spcBef>
              <a:buClrTx/>
              <a:buSzTx/>
              <a:buNone/>
            </a:pP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Adıǵexem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% 80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Tırḱuyem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şepsewı,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latin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txıpkxer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zereha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533400" indent="-533400" eaLnBrk="1" hangingPunct="1">
              <a:lnSpc>
                <a:spcPct val="200000"/>
              </a:lnSpc>
              <a:buNone/>
            </a:pP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Telefonım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şıenğepsxem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latin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txıpkıxemće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tarétxe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533400" indent="-533400" eaLnBrk="1" hangingPunct="1">
              <a:lnSpc>
                <a:spcPct val="200000"/>
              </a:lnSpc>
              <a:buNone/>
            </a:pP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Dunayem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(Facebook,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Twitter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MSN, SKYPE)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latin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txıpkxer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zaraha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Microsofṫ um ,Google' um Adıǵabzer yaxetep. latin txıpkıxemće neh xettıxeşüşt.</a:t>
            </a:r>
          </a:p>
          <a:p>
            <a:pPr>
              <a:lnSpc>
                <a:spcPct val="150000"/>
              </a:lnSpc>
              <a:buNone/>
            </a:pP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Zı txıpk - Zı make, wızérecerem fedew wetxe, zeretxığem fedew wıkéce.</a:t>
            </a:r>
          </a:p>
          <a:p>
            <a:pPr marL="533400" indent="-533400" eaLnBrk="1" hangingPunct="1">
              <a:lnSpc>
                <a:spcPct val="200000"/>
              </a:lnSpc>
              <a:buNone/>
            </a:pP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Mı fonetik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sistemır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zebğeş`enćiy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wıritxenćiy program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pş`ınćiy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neḣ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gupsef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533400" indent="-533400" eaLnBrk="1" hangingPunct="1">
              <a:lnSpc>
                <a:spcPct val="200000"/>
              </a:lnSpc>
              <a:buNone/>
            </a:pP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Adıǵe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txıpkıxer yitxıpk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ĺapsem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wigukéğećıjı.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Mafe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80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rénım</a:t>
            </a: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zepharer kıpşeğuğşeştep!</a:t>
            </a:r>
          </a:p>
          <a:p>
            <a:pPr marL="533400" indent="-533400" eaLnBrk="1" hangingPunct="1">
              <a:lnSpc>
                <a:spcPct val="100000"/>
              </a:lnSpc>
              <a:buNone/>
            </a:pPr>
            <a:r>
              <a:rPr lang="tr-TR" sz="18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 C / Ć ,  H / Ḣ ,  G / Ǵ ,  K / Ḱ,  L / Ĺ ,   S / Ś,  P / Ṕ ,  T / Ṫ ,  Z / Ź  )</a:t>
            </a:r>
          </a:p>
          <a:p>
            <a:pPr marL="533400" indent="-533400" eaLnBrk="1" hangingPunct="1">
              <a:lnSpc>
                <a:spcPct val="100000"/>
              </a:lnSpc>
              <a:buNone/>
            </a:pPr>
            <a:endParaRPr lang="tr-TR" sz="180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271D4BC7-090A-4B5E-8546-AE29DADCE2E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tr-TR" sz="1400" b="1">
                <a:solidFill>
                  <a:prstClr val="black"/>
                </a:solidFill>
              </a:rPr>
              <a:t>   </a:t>
            </a: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271308"/>
            <a:ext cx="858527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33400" indent="-533400" algn="ctr" eaLnBrk="1" hangingPunct="1">
              <a:lnSpc>
                <a:spcPct val="200000"/>
              </a:lnSpc>
              <a:buNone/>
            </a:pPr>
            <a:r>
              <a:rPr lang="tr-TR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SID FEŞĆE LATİN TXIPKIĹE ?</a:t>
            </a:r>
          </a:p>
        </p:txBody>
      </p:sp>
    </p:spTree>
    <p:extLst>
      <p:ext uri="{BB962C8B-B14F-4D97-AF65-F5344CB8AC3E}">
        <p14:creationId xmlns:p14="http://schemas.microsoft.com/office/powerpoint/2010/main" val="646832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1000">
        <p:split orient="vert"/>
      </p:transition>
    </mc:Choice>
    <mc:Fallback xmlns="">
      <p:transition spd="slow" advClick="0" advTm="51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-3" y="2420888"/>
          <a:ext cx="9144002" cy="2141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3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021012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Ć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Ǵ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Ĺ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Ḱ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Ṕ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Q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Ś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Š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Ṫ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W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48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Ź</a:t>
                      </a:r>
                      <a:endParaRPr lang="tr-TR" sz="48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81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pe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ćapse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ǵın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pḣe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aĺın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ḱu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ĺaṕe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qon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śe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še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yaṫe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wate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xate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000" b="1" u="none" strike="noStrike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baźe</a:t>
                      </a:r>
                      <a:endParaRPr lang="tr-TR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409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burun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ip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barut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odun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yüzük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araba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pahallı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gitmek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diş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bit</a:t>
                      </a:r>
                      <a:endParaRPr lang="tr-TR" sz="1400" b="0" i="0" u="none" strike="noStrike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toprak</a:t>
                      </a:r>
                      <a:endParaRPr lang="tr-TR" sz="1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çekiç</a:t>
                      </a:r>
                      <a:endParaRPr lang="tr-TR" sz="1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bahçe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sinek</a:t>
                      </a:r>
                      <a:endParaRPr lang="tr-TR" sz="1400" b="0" i="0" u="none" strike="noStrike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95536" y="1700808"/>
            <a:ext cx="8424936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r-TR" sz="4000" b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ADIǴE TXIPKIXER</a:t>
            </a:r>
            <a:endParaRPr lang="tr-TR" sz="40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Adıǵe Harfx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6128" y="6488112"/>
            <a:ext cx="369887" cy="369887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74018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8000">
        <p:split orient="vert"/>
      </p:transition>
    </mc:Choice>
    <mc:Fallback xmlns="">
      <p:transition spd="slow" advClick="0" advTm="4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B9D73-49BC-42A8-9F6A-E4002D3A4A94}" type="slidenum">
              <a:rPr lang="tr-TR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tr-TR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16013" y="3213100"/>
          <a:ext cx="6480719" cy="2033760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Agu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агу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vuç</a:t>
                      </a:r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içi</a:t>
                      </a:r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alm</a:t>
                      </a:r>
                      <a:endParaRPr kumimoji="0" lang="en-CA" sz="1600" b="0" i="0" u="none" strike="noStrike" kern="120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Ade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aşa</a:t>
                      </a:r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ongs</a:t>
                      </a:r>
                      <a:endParaRPr kumimoji="0" lang="en-CA" sz="1600" b="0" i="0" u="none" strike="noStrike" kern="120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Aze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азэ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ahir</a:t>
                      </a:r>
                      <a:endParaRPr kumimoji="0" lang="en-CA" sz="1600" b="0" i="0" u="none" strike="noStrike" kern="120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ingenious</a:t>
                      </a:r>
                      <a:endParaRPr kumimoji="0" lang="en-CA" sz="1600" b="0" i="0" u="none" strike="noStrike" kern="120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алъэ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el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diven</a:t>
                      </a:r>
                      <a:endParaRPr kumimoji="0" lang="en-CA" sz="1600" b="0" i="0" u="none" strike="noStrike" kern="120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</a:t>
                      </a:r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loves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agu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Dikdörtgen 10"/>
          <p:cNvSpPr/>
          <p:nvPr/>
        </p:nvSpPr>
        <p:spPr>
          <a:xfrm>
            <a:off x="3736481" y="1916832"/>
            <a:ext cx="1671034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7</a:t>
            </a:r>
            <a:r>
              <a:rPr lang="en-CA" sz="1600" b="1">
                <a:solidFill>
                  <a:schemeClr val="tx1"/>
                </a:solidFill>
                <a:latin typeface="Garamond"/>
              </a:rPr>
              <a:t>.</a:t>
            </a:r>
            <a:r>
              <a:rPr lang="tr-TR" sz="1600" b="1">
                <a:solidFill>
                  <a:schemeClr val="tx1"/>
                </a:solidFill>
                <a:latin typeface="Garamond"/>
              </a:rPr>
              <a:t>03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6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9189" y="6409252"/>
            <a:ext cx="2057400" cy="365125"/>
          </a:xfrm>
        </p:spPr>
        <p:txBody>
          <a:bodyPr/>
          <a:lstStyle/>
          <a:p>
            <a:pPr>
              <a:defRPr/>
            </a:pPr>
            <a:fld id="{791607BF-92B9-4188-AB47-64C6C7B381AC}" type="slidenum">
              <a:rPr lang="tr-TR" smtClean="0"/>
              <a:pPr>
                <a:defRPr/>
              </a:pPr>
              <a:t>22</a:t>
            </a:fld>
            <a:endParaRPr lang="tr-TR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75688"/>
              </p:ext>
            </p:extLst>
          </p:nvPr>
        </p:nvGraphicFramePr>
        <p:xfrm>
          <a:off x="502776" y="2028035"/>
          <a:ext cx="8280922" cy="396073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9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174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baźe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бадзэ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sinek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бэ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	</a:t>
                      </a:r>
                      <a:endParaRPr lang="az-Cyrl-AZ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çok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a lot of; quite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bétemal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бетэмал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belalı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trouble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bını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быны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evlat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child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islan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Бислъан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isim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bo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repşın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şişmek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swell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burş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бурш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karabiber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black pepper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otobüs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отобус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yabancı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dilden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tr-TR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other languages</a:t>
                      </a:r>
                      <a:endParaRPr kumimoji="0" lang="en-CA" sz="1600" b="0" i="0" u="none" strike="noStrike" kern="120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487539" y="313251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baźe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Dikdörtgen 7"/>
          <p:cNvSpPr/>
          <p:nvPr/>
        </p:nvSpPr>
        <p:spPr>
          <a:xfrm>
            <a:off x="3807720" y="1465677"/>
            <a:ext cx="1671034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</a:t>
            </a:r>
            <a:r>
              <a:rPr lang="en-CA" sz="1600" b="1">
                <a:solidFill>
                  <a:schemeClr val="tx1"/>
                </a:solidFill>
                <a:latin typeface="Times New Roman"/>
              </a:rPr>
              <a:t> </a:t>
            </a:r>
            <a:r>
              <a:rPr lang="en-CA" sz="1600" b="1">
                <a:solidFill>
                  <a:schemeClr val="tx1"/>
                </a:solidFill>
                <a:latin typeface="Garamond"/>
              </a:rPr>
              <a:t>.</a:t>
            </a:r>
            <a:r>
              <a:rPr lang="tr-TR" sz="1600" b="1">
                <a:solidFill>
                  <a:schemeClr val="tx1"/>
                </a:solidFill>
                <a:latin typeface="Garamond"/>
              </a:rPr>
              <a:t>96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5" name="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163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7DC41-E6A4-4B13-B60A-813C58F584B5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707492"/>
              </p:ext>
            </p:extLst>
          </p:nvPr>
        </p:nvGraphicFramePr>
        <p:xfrm>
          <a:off x="468313" y="1989138"/>
          <a:ext cx="8280922" cy="4130744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2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6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cane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джанэ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gömlek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shirt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cegu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джэгу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düğün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wedding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acénte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аджентэ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ithal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kelime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ac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аджий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çok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cips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джипс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diğer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dillerden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corme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джормэ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sucuk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sausage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CÖ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jemcug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жэмджуг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sedef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		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nacre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yeı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`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cüc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джудж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yecüc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yecüc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cane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86125" y="6304235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36481" y="1412776"/>
            <a:ext cx="167103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tr-TR" sz="1600" b="1">
                <a:solidFill>
                  <a:schemeClr val="tx1"/>
                </a:solidFill>
                <a:latin typeface="Times New Roman"/>
              </a:rPr>
              <a:t>Yibağe</a:t>
            </a:r>
            <a:r>
              <a:rPr lang="en-CA" sz="1600" b="1">
                <a:solidFill>
                  <a:schemeClr val="tx1"/>
                </a:solidFill>
                <a:latin typeface="Times New Roman"/>
              </a:rPr>
              <a:t>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</a:t>
            </a:r>
            <a:r>
              <a:rPr lang="en-CA" sz="1600" b="1">
                <a:solidFill>
                  <a:schemeClr val="tx1"/>
                </a:solidFill>
                <a:latin typeface="Garamond"/>
              </a:rPr>
              <a:t>.</a:t>
            </a:r>
            <a:r>
              <a:rPr lang="tr-TR" sz="1600" b="1">
                <a:solidFill>
                  <a:schemeClr val="tx1"/>
                </a:solidFill>
                <a:latin typeface="Garamond"/>
              </a:rPr>
              <a:t>27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863BE-F8EC-42D5-ABFB-3B091DC6B8A4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93704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ćale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алэ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delikanlı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boy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lang="en-CA" sz="1600" b="0" i="0" u="none" strike="noStrike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ćehı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ыхьа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uzun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long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zıćéğean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зык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егъэ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kaçırmak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miss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ćımaf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ымаф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kış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winter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ćiğun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гъун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eşlik etmek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accompany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19091"/>
              </p:ext>
            </p:extLst>
          </p:nvPr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3600" b="1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 err="1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ćapse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Dikdörtgen 12"/>
          <p:cNvSpPr/>
          <p:nvPr/>
        </p:nvSpPr>
        <p:spPr>
          <a:xfrm>
            <a:off x="3730870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1,90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Ć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67238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çanı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(şanı)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чаны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keskin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sharp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чэ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dalak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spleen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çıne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чынэ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topaç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spinner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çije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lang="tr-TR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şıje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чыж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ь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uzak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far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palyaço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палячо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ÇÖ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çöḣon</a:t>
                      </a:r>
                      <a:endParaRPr kumimoji="0" lang="en-CA" sz="1600" b="0" i="0" u="none" strike="noStrike" kern="120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az-Cyrl-AZ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цохъон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en-CA" sz="1600" b="0" i="0" u="none" strike="noStrike" kern="120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sürünmek</a:t>
                      </a:r>
                      <a:endParaRPr kumimoji="0" lang="en-CA" sz="1600" b="0" i="0" u="none" strike="noStrike" kern="120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grovel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kauçuk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къаучъукъ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çündı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цунды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karanlık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dark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 err="1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çıǵı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271D4BC7-090A-4B5E-8546-AE29DADCE2E1}" type="slidenum">
              <a:rPr lang="en-US" sz="1600" b="1" smtClean="0">
                <a:solidFill>
                  <a:schemeClr val="bg1"/>
                </a:solidFill>
              </a:rPr>
              <a:pPr/>
              <a:t>25</a:t>
            </a:fld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756519" y="1412776"/>
            <a:ext cx="1630959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0,41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Ç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7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0C32D-0101-41C8-AB08-E342C61180B4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452683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5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dağe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дагъэ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yağ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det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дэт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arasında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between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déjıwın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дежъыун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koro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choir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dıwe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дыо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sülük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leech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диз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arası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dolu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inter-filled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doğmıc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догъмыдж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asık suratlı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straight-faced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DÖ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döküman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докъуман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diğer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dillerden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durıs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дурыс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ciddi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serious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düçan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тучан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bakkal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grocery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dağe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762128" y="1412776"/>
            <a:ext cx="1619738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1</a:t>
            </a:r>
            <a:r>
              <a:rPr lang="en-CA" sz="1600" b="1">
                <a:solidFill>
                  <a:schemeClr val="tx1"/>
                </a:solidFill>
                <a:latin typeface="Garamond"/>
              </a:rPr>
              <a:t>.</a:t>
            </a:r>
            <a:r>
              <a:rPr lang="tr-TR" sz="1600" b="1">
                <a:solidFill>
                  <a:schemeClr val="tx1"/>
                </a:solidFill>
                <a:latin typeface="Garamond"/>
              </a:rPr>
              <a:t>64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134350" y="6416675"/>
            <a:ext cx="762000" cy="365125"/>
          </a:xfrm>
        </p:spPr>
        <p:txBody>
          <a:bodyPr/>
          <a:lstStyle/>
          <a:p>
            <a:pPr>
              <a:defRPr/>
            </a:pPr>
            <a:fld id="{8D661945-0F0D-492B-AC17-29170A969A37}" type="slidenum">
              <a:rPr lang="tr-TR" smtClean="0"/>
              <a:pPr>
                <a:defRPr/>
              </a:pPr>
              <a:t>27</a:t>
            </a:fld>
            <a:endParaRPr lang="tr-T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976724"/>
              </p:ext>
            </p:extLst>
          </p:nvPr>
        </p:nvGraphicFramePr>
        <p:xfrm>
          <a:off x="1116013" y="3213100"/>
          <a:ext cx="6480719" cy="2033760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çok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 lot of;</a:t>
                      </a:r>
                      <a:r>
                        <a:rPr lang="tr-TR" sz="1600" b="0" i="0" u="none" strike="noStrike" baseline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quite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burun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  nose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göz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  eye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mezar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  grave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mez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679573" y="1916832"/>
            <a:ext cx="1784848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14.82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F3BE8A-74E1-417F-ACE0-5BFAE99E9D32}" type="slidenum">
              <a:rPr lang="tr-TR" smtClean="0"/>
              <a:pPr>
                <a:defRPr/>
              </a:pPr>
              <a:t>28</a:t>
            </a:fld>
            <a:endParaRPr lang="tr-T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920558"/>
              </p:ext>
            </p:extLst>
          </p:nvPr>
        </p:nvGraphicFramePr>
        <p:xfrm>
          <a:off x="755576" y="3213100"/>
          <a:ext cx="7632451" cy="2033760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3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600" b="0" i="0" u="none" strike="noStrike" err="1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Adıǵabze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Адыгабзэ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 err="1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Türkçe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Téḣo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техъо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örtü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cover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Téçın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течын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üstten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koparma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rip</a:t>
                      </a:r>
                      <a:r>
                        <a:rPr lang="tr-TR" sz="1600" b="0" i="0" u="none" strike="noStrike" baseline="0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off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the top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of something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Tétığo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тетыгъо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itibar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reputation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Péwen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пеон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rekabet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competition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3600" b="1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tét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95407" y="1938318"/>
            <a:ext cx="1553182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Adıǵe:_Arial_Normal" pitchFamily="34" charset="0"/>
                <a:cs typeface="Adıǵe:_Arial_Normal" pitchFamily="34" charset="0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Adıǵe:_Arial_Normal" pitchFamily="34" charset="0"/>
                <a:cs typeface="Adıǵe:_Arial_Normal" pitchFamily="34" charset="0"/>
              </a:rPr>
              <a:t>1</a:t>
            </a:r>
            <a:r>
              <a:rPr lang="en-CA" sz="1600" b="1">
                <a:solidFill>
                  <a:schemeClr val="tx1"/>
                </a:solidFill>
                <a:latin typeface="Adıǵe:_Arial_Normal" pitchFamily="34" charset="0"/>
                <a:cs typeface="Adıǵe:_Arial_Normal" pitchFamily="34" charset="0"/>
              </a:rPr>
              <a:t>.</a:t>
            </a:r>
            <a:r>
              <a:rPr lang="tr-TR" sz="1600" b="1">
                <a:solidFill>
                  <a:schemeClr val="tx1"/>
                </a:solidFill>
                <a:latin typeface="Adıǵe:_Arial_Normal" pitchFamily="34" charset="0"/>
                <a:cs typeface="Adıǵe:_Arial_Normal" pitchFamily="34" charset="0"/>
              </a:rPr>
              <a:t>27</a:t>
            </a:r>
            <a:endParaRPr lang="en-CA" sz="1600" b="1">
              <a:solidFill>
                <a:schemeClr val="tx1"/>
              </a:solidFill>
              <a:latin typeface="Adıǵe:_Arial_Normal" pitchFamily="34" charset="0"/>
              <a:cs typeface="Adıǵe:_Arial_Normal" pitchFamily="34" charset="0"/>
            </a:endParaRPr>
          </a:p>
        </p:txBody>
      </p:sp>
      <p:pic>
        <p:nvPicPr>
          <p:cNvPr id="4" name="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598" y="3814688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29D5C-A3EF-4469-BC68-385FD5E0F7D0}" type="slidenum">
              <a:rPr lang="tr-TR" smtClean="0"/>
              <a:pPr>
                <a:defRPr/>
              </a:pPr>
              <a:t>29</a:t>
            </a:fld>
            <a:endParaRPr lang="tr-TR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64209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7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fabe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фабэ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sıcak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hot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фэд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benzer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similar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féjen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фежьэн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başlamak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start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bzıĺfığ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бзылъфыгъ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bayan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female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fifen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фифэн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denk gelmek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come up to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to coincide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farfor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фарфор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porselen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porcelain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FÖ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şoför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шофёр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futbol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футбол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parfüm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парфюм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fabe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56519" y="1412776"/>
            <a:ext cx="1630959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1,67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F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EDDFD3"/>
            </a:gs>
            <a:gs pos="77000">
              <a:srgbClr val="F6EFE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63" y="13590"/>
            <a:ext cx="9144000" cy="6213087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55776" y="1772816"/>
            <a:ext cx="5832648" cy="936104"/>
          </a:xfrm>
          <a:prstGeom prst="rect">
            <a:avLst/>
          </a:prstGeom>
          <a:solidFill>
            <a:srgbClr val="F7F6D2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r-TR" sz="2400" b="1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XEĞEGUXEME YARISI </a:t>
            </a:r>
          </a:p>
          <a:p>
            <a:pPr algn="ctr">
              <a:defRPr/>
            </a:pPr>
            <a:r>
              <a:rPr lang="tr-TR" sz="2400" b="1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ADIǴEXEME YAPÇAĞE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28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1151A1-360C-4603-8944-9A0680601502}" type="slidenum">
              <a:rPr lang="tr-TR" smtClean="0"/>
              <a:pPr>
                <a:defRPr/>
              </a:pPr>
              <a:t>30</a:t>
            </a:fld>
            <a:endParaRPr lang="tr-TR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180561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gaz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газ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gaz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röntgen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ронтгэн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röntgen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x-ray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kargey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къаргей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atmaca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hawk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kazgır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къазгъыр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kazma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digging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ğeligin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гъэлыджын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gıdıklamak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tickle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agor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агор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tempo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tempo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GÖ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?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гу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kalp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heart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figür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фигур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Figür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figure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gaz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556335" y="1412776"/>
            <a:ext cx="203132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1,26	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B02A9-08C4-4F18-A1A3-8AB0A7689E4D}" type="slidenum">
              <a:rPr lang="tr-TR" smtClean="0"/>
              <a:pPr>
                <a:defRPr/>
              </a:pPr>
              <a:t>31</a:t>
            </a:fld>
            <a:endParaRPr lang="tr-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çıǵay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чъыга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meşe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oak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ĺaǵe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лъагэ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yüksek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high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fıtaǵın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фытагын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gazyağı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kerosene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	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853838"/>
              </p:ext>
            </p:extLst>
          </p:nvPr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</a:t>
                      </a:r>
                      <a:endParaRPr lang="en-CA" sz="3600" b="1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ǵın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30870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0,13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3" name="Ǵ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A1688-F178-497C-AE94-89176EACC93D}" type="slidenum">
              <a:rPr lang="tr-TR" smtClean="0"/>
              <a:pPr>
                <a:defRPr/>
              </a:pPr>
              <a:t>32</a:t>
            </a:fld>
            <a:endParaRPr lang="tr-T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01680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ğatxe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гъатхэ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bahar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spring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çağ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ĞÉ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ğın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ağlamak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Ğİ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buğit̕`u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бгъуит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iki yan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twe side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ğogu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гъогу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ĞÖ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 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ĞU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ğuć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гъуч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demir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iron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ĞÜ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ğatxe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43694" y="1412776"/>
            <a:ext cx="1656607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4</a:t>
            </a:r>
            <a:r>
              <a:rPr lang="en-CA" sz="1600" b="1">
                <a:solidFill>
                  <a:schemeClr val="tx1"/>
                </a:solidFill>
                <a:latin typeface="Garamond"/>
              </a:rPr>
              <a:t>.</a:t>
            </a:r>
            <a:r>
              <a:rPr lang="tr-TR" sz="1600" b="1">
                <a:solidFill>
                  <a:schemeClr val="tx1"/>
                </a:solidFill>
                <a:latin typeface="Garamond"/>
              </a:rPr>
              <a:t>41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3" name="Ğ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3CC86-FBDD-43B0-8C7D-C53865766633}" type="slidenum">
              <a:rPr lang="tr-TR" smtClean="0"/>
              <a:pPr>
                <a:defRPr/>
              </a:pPr>
              <a:t>33</a:t>
            </a:fld>
            <a:endParaRPr lang="tr-TR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550208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hade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хьадэ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ceset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corpse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śıhe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цыхьэ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itimat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credence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hésap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хьесап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ahıl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ахьыл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akraba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relative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feguşhiṫıu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`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фэгушхьит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ikilem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dilemma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horayda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хьорайда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horayda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horayda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hurcın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хъурджын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pocet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0,78</a:t>
            </a:r>
          </a:p>
        </p:txBody>
      </p:sp>
      <p:pic>
        <p:nvPicPr>
          <p:cNvPr id="2" name="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3CC86-FBDD-43B0-8C7D-C53865766633}" type="slidenum">
              <a:rPr lang="tr-TR" smtClean="0"/>
              <a:pPr>
                <a:defRPr/>
              </a:pPr>
              <a:t>34</a:t>
            </a:fld>
            <a:endParaRPr lang="tr-TR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35049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 err="1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Adıǵabze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ḢA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ḣağe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хъагъэ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örgü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knitting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ḣeden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хъэдэн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çaput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tatter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ḢÉ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?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ḢI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ḣırbız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̕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хъырбыдз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karpuz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watermelon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Ḣİ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?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ḢO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ć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eraḣo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</a:t>
                      </a:r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эрахъо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tabanca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gun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ḢÖ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?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ḢU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ḣuray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хъура</a:t>
                      </a:r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yuvarlak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round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ḢÜ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?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Ḣ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ḣ</a:t>
                      </a:r>
                      <a:r>
                        <a:rPr lang="en-CA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286125" y="6448425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br>
              <a:rPr lang="tr-TR" sz="2000">
                <a:solidFill>
                  <a:schemeClr val="bg1"/>
                </a:solidFill>
                <a:cs typeface="+mn-cs"/>
              </a:rPr>
            </a:br>
            <a:br>
              <a:rPr lang="tr-TR" sz="2000">
                <a:solidFill>
                  <a:schemeClr val="bg1"/>
                </a:solidFill>
                <a:cs typeface="+mn-cs"/>
              </a:rPr>
            </a:br>
            <a:endParaRPr lang="tr-TR" sz="2000" u="sng">
              <a:solidFill>
                <a:schemeClr val="bg1"/>
              </a:solidFill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730870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0,89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Ḣ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0954E-7ECE-43C8-908B-313498192688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584066"/>
              </p:ext>
            </p:extLst>
          </p:nvPr>
        </p:nvGraphicFramePr>
        <p:xfrm>
          <a:off x="1116013" y="3213100"/>
          <a:ext cx="6480719" cy="2033760"/>
        </p:xfrm>
        <a:graphic>
          <a:graphicData uri="http://schemas.openxmlformats.org/drawingml/2006/table">
            <a:tbl>
              <a:tblPr/>
              <a:tblGrid>
                <a:gridCol w="1152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6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Iğeć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ыгъэк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derbeder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slovenly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Iğın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ыгъын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elinde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tutma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hold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шы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horse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Pıyi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пыи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düşman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enemy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3600" b="1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endParaRPr lang="en-CA" sz="3600" b="1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 err="1">
                          <a:solidFill>
                            <a:srgbClr val="FFFFFF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ığeć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679574" y="1938318"/>
            <a:ext cx="1784848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 10,71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1F596-0228-4913-BA20-A5354EF0350C}" type="slidenum">
              <a:rPr lang="tr-TR" smtClean="0"/>
              <a:pPr>
                <a:defRPr/>
              </a:pPr>
              <a:t>36</a:t>
            </a:fld>
            <a:endParaRPr lang="tr-T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015705"/>
              </p:ext>
            </p:extLst>
          </p:nvPr>
        </p:nvGraphicFramePr>
        <p:xfrm>
          <a:off x="683569" y="3213100"/>
          <a:ext cx="7920880" cy="2033760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32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altı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dopdolu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something</a:t>
                      </a:r>
                      <a:r>
                        <a:rPr lang="tr-TR" sz="1600" b="0" i="0" u="none" strike="noStrike" baseline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bottom side of which is filled.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Makin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макин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 baseline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makine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machine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мин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thousand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Pıy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пыи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küs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enemy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3600" b="1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  <a:endParaRPr lang="en-CA" sz="3600" b="1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izın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756518" y="1938318"/>
            <a:ext cx="1630959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2,68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İ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461153"/>
              </p:ext>
            </p:extLst>
          </p:nvPr>
        </p:nvGraphicFramePr>
        <p:xfrm>
          <a:off x="532157" y="1970820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janṫe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жант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baş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köşe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head corner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jepk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жэпкъ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çene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chin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jéletké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желэтке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yelek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vest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jıbğe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жьыбгъэ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rüzgar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wind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jineps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жинэпс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joker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жокер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jöḱu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жъоку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köz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embers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mıjur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мыжъур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süngü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bayonet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ğejün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гъэжъун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eritmek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jağe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271D4BC7-090A-4B5E-8546-AE29DADCE2E1}" type="slidenum">
              <a:rPr lang="en-US" sz="1600" b="1" smtClean="0">
                <a:solidFill>
                  <a:schemeClr val="bg1"/>
                </a:solidFill>
              </a:rPr>
              <a:pPr/>
              <a:t>37</a:t>
            </a:fld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1,26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J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07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E13D9-B931-4D28-8C77-C38E25B03082}" type="slidenum">
              <a:rPr lang="tr-TR" smtClean="0"/>
              <a:pPr>
                <a:defRPr/>
              </a:pPr>
              <a:t>38</a:t>
            </a:fld>
            <a:endParaRPr lang="tr-TR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966487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kanc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къандж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saksağan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magpie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mezar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grave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KÉ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kéğetın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къегъэтын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kilitlemek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lock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kıne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къынэ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kına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henna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Ki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kićıjın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къик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ыжьын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terketmek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leave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22898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eğawko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эгъаукъо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payanda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strut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KÖ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z-Cyrl-AZ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kuten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къутэн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kırmak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break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KÜ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z-Cyrl-AZ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kanc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2,03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85F32-7B1B-4C59-8E30-B69A30F04FF2}" type="slidenum">
              <a:rPr lang="tr-TR" smtClean="0"/>
              <a:pPr>
                <a:defRPr/>
              </a:pPr>
              <a:t>39</a:t>
            </a:fld>
            <a:endParaRPr lang="tr-TR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26798"/>
              </p:ext>
            </p:extLst>
          </p:nvPr>
        </p:nvGraphicFramePr>
        <p:xfrm>
          <a:off x="468313" y="1989138"/>
          <a:ext cx="8280922" cy="3992196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ḱay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къа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й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ḱeḱan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кэкан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6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ḱıne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кынэ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şe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щэкин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tartmak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weigh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ḱo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bacak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leg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li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лик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ё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diğer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dillerden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ḱu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ку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araba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кюб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168839"/>
              </p:ext>
            </p:extLst>
          </p:nvPr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tr-T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</a:t>
                      </a:r>
                      <a:endParaRPr lang="en-CA" sz="3600" b="1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Ḱay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30870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0,77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186870"/>
              </p:ext>
            </p:extLst>
          </p:nvPr>
        </p:nvGraphicFramePr>
        <p:xfrm>
          <a:off x="0" y="1124744"/>
          <a:ext cx="9144000" cy="47525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3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4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066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>
                          <a:solidFill>
                            <a:schemeClr val="bg1"/>
                          </a:solidFill>
                        </a:rPr>
                        <a:t>Zağore  Awrupa xeğeguxeme  ya  diyakritik  txıpkıxer</a:t>
                      </a:r>
                      <a:endParaRPr lang="tr-TR" sz="2400" b="1">
                        <a:solidFill>
                          <a:schemeClr val="bg1"/>
                        </a:solidFill>
                        <a:latin typeface="ArialAdige2" pitchFamily="34" charset="0"/>
                        <a:ea typeface="Calibri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200">
                        <a:solidFill>
                          <a:schemeClr val="bg1"/>
                        </a:solidFill>
                        <a:latin typeface="ArialAdige2" pitchFamily="34" charset="0"/>
                        <a:ea typeface="Calibri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B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B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B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B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 fontAlgn="b"/>
                      <a:r>
                        <a:rPr kumimoji="0" lang="tr-TR" sz="2400" u="none" strike="noStrike" kern="120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kumimoji="0" lang="tr-TR" sz="3200" b="1" u="none" strike="noStrike" kern="1200">
                          <a:solidFill>
                            <a:srgbClr val="FF0000"/>
                          </a:solidFill>
                        </a:rPr>
                        <a:t>ADIǴE</a:t>
                      </a:r>
                      <a:endParaRPr kumimoji="0" lang="en-CA" sz="2400" b="1" i="0" u="none" strike="noStrike" kern="1200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400" b="0" u="none" strike="noStrike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tr-TR" sz="2400" b="1" u="none" strike="noStrike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  ć   ǵ   ḣ  ḱ   ĺ   ś  </a:t>
                      </a:r>
                      <a:r>
                        <a:rPr lang="tr-TR" sz="2400" b="1" u="none" strike="noStrike" baseline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š   ṫ  ź</a:t>
                      </a:r>
                      <a:r>
                        <a:rPr lang="tr-TR" sz="2400" b="1" u="none" strike="noStrike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CA" sz="2400" b="1" i="0" u="none" strike="noStrike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 fontAlgn="b"/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CA" sz="2400" u="none" strike="noStrike" err="1">
                          <a:solidFill>
                            <a:schemeClr val="tx1"/>
                          </a:solidFill>
                        </a:rPr>
                        <a:t>Livonya</a:t>
                      </a:r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CA" sz="24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2400" b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ā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ä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ǟ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ḑ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ē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ī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ļ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ņ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ō  </a:t>
                      </a:r>
                      <a:r>
                        <a:rPr lang="tr-TR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ȯ  </a:t>
                      </a:r>
                      <a:r>
                        <a:rPr lang="tr-TR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ȱ  </a:t>
                      </a:r>
                      <a:r>
                        <a:rPr lang="tr-TR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õ  </a:t>
                      </a:r>
                      <a:r>
                        <a:rPr lang="tr-TR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ȭ</a:t>
                      </a:r>
                      <a:r>
                        <a:rPr lang="tr-TR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lv-LV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400" b="1" u="none" strike="noStrike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ŗ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š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ț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ū    ž</a:t>
                      </a:r>
                      <a:endParaRPr lang="lv-LV" sz="2400" b="1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 fontAlgn="b"/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 Slovak </a:t>
                      </a:r>
                      <a:endParaRPr lang="en-CA" sz="24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á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ä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č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ď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é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í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ľ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ĺ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ň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ŕ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ť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   ž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 fontAlgn="b"/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 Çek </a:t>
                      </a:r>
                      <a:endParaRPr lang="en-CA" sz="24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á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č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ď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ě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ň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ť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ů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   ž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 fontAlgn="b"/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CA" sz="2400" u="none" strike="noStrike" err="1">
                          <a:solidFill>
                            <a:schemeClr val="tx1"/>
                          </a:solidFill>
                        </a:rPr>
                        <a:t>Leton</a:t>
                      </a:r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CA" sz="24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ā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ē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ī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ū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ŗ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ļ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ķ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ņ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ģ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š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v-LV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ž    č</a:t>
                      </a:r>
                      <a:endParaRPr lang="lv-LV" sz="2400" b="1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 fontAlgn="b"/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CA" sz="2400" u="none" strike="noStrike" err="1">
                          <a:solidFill>
                            <a:schemeClr val="tx1"/>
                          </a:solidFill>
                        </a:rPr>
                        <a:t>Litvanya</a:t>
                      </a:r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CA" sz="24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a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ą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ę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ė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į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ų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ū    ž</a:t>
                      </a:r>
                      <a:endParaRPr lang="lt-LT" sz="2400" b="1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 algn="l" fontAlgn="b"/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CA" sz="2400" u="none" strike="noStrike" err="1">
                          <a:solidFill>
                            <a:schemeClr val="tx1"/>
                          </a:solidFill>
                        </a:rPr>
                        <a:t>Macar</a:t>
                      </a:r>
                      <a:r>
                        <a:rPr lang="en-CA" sz="2400" u="none" strike="noStrike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CA" sz="24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á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é 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ó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ú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ő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ű </a:t>
                      </a:r>
                      <a:r>
                        <a:rPr lang="tr-T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ö    ü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5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5536" y="6197242"/>
            <a:ext cx="8209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Guşıem paye Livonyam zefeşhafew 5 naye txıpk zeréha</a:t>
            </a:r>
            <a:r>
              <a:rPr lang="tr-TR" sz="20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lv-LV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ō </a:t>
            </a:r>
            <a:r>
              <a:rPr lang="tr-TR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ȯ </a:t>
            </a:r>
            <a:r>
              <a:rPr lang="tr-TR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ȱ </a:t>
            </a:r>
            <a:r>
              <a:rPr lang="tr-TR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 </a:t>
            </a:r>
            <a:r>
              <a:rPr lang="tr-TR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ȭ</a:t>
            </a:r>
            <a:r>
              <a:rPr lang="tr-TR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200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45865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5D0AA-66F0-4630-9EFA-CCAB73813400}" type="slidenum">
              <a:rPr lang="tr-TR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tr-TR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72824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7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labe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лабэ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nehir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river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lecen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лэджэн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leğen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tub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téléwizyon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телевиз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télévizyon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television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bılım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былым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yararlı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beneficial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ligin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лыджын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gıdıklanma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be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tickle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alo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ало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hoparlör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хьопарлёр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?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hal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ıj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`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хьалыжъу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hal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ıjü`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kind of fried Adyghe bread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184725"/>
              </p:ext>
            </p:extLst>
          </p:nvPr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lanle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tx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0,64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E3864-BB25-4610-BF43-EA9099F39FC5}" type="slidenum">
              <a:rPr lang="tr-TR" smtClean="0"/>
              <a:pPr>
                <a:defRPr/>
              </a:pPr>
              <a:t>41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146925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ĺaṕe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лъап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pahallı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expensive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ĺemıc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лъэмыдж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köprü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bridge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zeĺéwen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зэлъеон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kabet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competition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aĺın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алъын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yüzük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zeĺiqun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зэлъик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yayılmak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spread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249631"/>
              </p:ext>
            </p:extLst>
          </p:nvPr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</a:t>
                      </a:r>
                      <a:endParaRPr lang="en-CA" sz="3600" b="1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ĺaṕe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730870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1,31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3BA9F-9A3D-45D6-8687-38ED67D4400B}" type="slidenum">
              <a:rPr lang="tr-TR" smtClean="0"/>
              <a:pPr>
                <a:defRPr/>
              </a:pPr>
              <a:t>42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715543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amal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амал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imkan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opportunity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koku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smell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émıs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мемыс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mıarıs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мы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арыс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elma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apple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miy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ми (мыщ)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this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modre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модрэ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the other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tümör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тумор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diğer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dillerden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yimuk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имыкъу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yetm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insufficient 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müze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музей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maze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3,26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885113" y="6492875"/>
            <a:ext cx="762000" cy="365125"/>
          </a:xfrm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CF3CCD14-A14E-403E-A91E-5845581B97E7}" type="slidenum">
              <a:rPr lang="tr-TR" smtClean="0">
                <a:solidFill>
                  <a:schemeClr val="bg1"/>
                </a:solidFill>
                <a:cs typeface="Arial" charset="0"/>
              </a:rPr>
              <a:pPr/>
              <a:t>43</a:t>
            </a:fld>
            <a:endParaRPr lang="tr-TR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860078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nafe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нафэ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aşikar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apparent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göz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eye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néwış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неу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щ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yarın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tomorrow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nıse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нысэ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gelin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bridal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inıw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Ниныу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normal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нормал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nötr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нотр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urbiy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Нурбий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nüklér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нуклер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Nağo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 2,19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64756-5A8B-4317-B0A2-7ED64A1D5AC5}" type="slidenum">
              <a:rPr lang="tr-TR" smtClean="0"/>
              <a:pPr>
                <a:defRPr/>
              </a:pPr>
              <a:t>44</a:t>
            </a:fld>
            <a:endParaRPr lang="tr-T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0150"/>
              </p:ext>
            </p:extLst>
          </p:nvPr>
        </p:nvGraphicFramePr>
        <p:xfrm>
          <a:off x="1116013" y="3213100"/>
          <a:ext cx="6480719" cy="2033760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0" i="0" u="none" strike="noStrike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8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83F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800" b="0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  <a:endParaRPr lang="en-CA" sz="18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83F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</a:t>
                      </a:r>
                      <a:endParaRPr lang="en-CA" sz="18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83F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Otın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ovmak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rub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Or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otej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отэжь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havadis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news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Onṫağ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онт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агъ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eğri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skewed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Goş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го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щ</a:t>
                      </a:r>
                      <a:endParaRPr lang="az-Cyrl-AZ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bölü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divided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by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of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30870" y="191683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2,90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E7C5F-3BB4-4F44-B405-02AB9D2EDB8D}" type="slidenum">
              <a:rPr lang="tr-TR" smtClean="0"/>
              <a:pPr>
                <a:defRPr/>
              </a:pPr>
              <a:t>45</a:t>
            </a:fld>
            <a:endParaRPr lang="tr-T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832565"/>
              </p:ext>
            </p:extLst>
          </p:nvPr>
        </p:nvGraphicFramePr>
        <p:xfrm>
          <a:off x="1116013" y="3213100"/>
          <a:ext cx="6480719" cy="2033760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0" i="0" u="none" strike="noStrike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8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83F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800" b="0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  <a:endParaRPr lang="en-CA" sz="18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83F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</a:t>
                      </a:r>
                      <a:endParaRPr lang="en-CA" sz="1800" b="0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83F3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ışö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ышъо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skin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Jönaqo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жъонак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tarla sürme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plowing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Orjör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оржъ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geveze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talkative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Jöağo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жъуагъо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yıldız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star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çöake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30870" y="191683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 0,28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Ö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9EA5-4D9C-4714-BEF0-97A4D5162D0D}" type="slidenum">
              <a:rPr lang="tr-TR" smtClean="0"/>
              <a:pPr>
                <a:defRPr/>
              </a:pPr>
              <a:t>46</a:t>
            </a:fld>
            <a:endParaRPr lang="tr-TR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085783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pane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панэ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diken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thorn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burun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nose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péliğućı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пелыгъук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çok soğuk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very cold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ćepıć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эпык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kenevir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hemp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kıpiwtın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къыпиутын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kurtulmak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get rid</a:t>
                      </a:r>
                      <a:r>
                        <a:rPr lang="tr-TR" sz="1600" b="0" i="0" u="none" strike="noStrike" baseline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of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kaleport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къэлэпот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meşakkat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trouble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difficulty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puan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пуан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kompütür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къомпютор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paǵe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2,32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FA760-D84B-47C0-9100-1140FD81FF17}" type="slidenum">
              <a:rPr lang="tr-TR" smtClean="0"/>
              <a:pPr>
                <a:defRPr/>
              </a:pPr>
              <a:t>47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986358"/>
              </p:ext>
            </p:extLst>
          </p:nvPr>
        </p:nvGraphicFramePr>
        <p:xfrm>
          <a:off x="468313" y="1989138"/>
          <a:ext cx="8280922" cy="3992196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2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ṕaĺe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алъэ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mühlet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time limitation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ṕe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yatak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66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ğeṫeṕığ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гъэт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эп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ыгъ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sökük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rip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ped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haṕiku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Тхьап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икъу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kaṕo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къап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kepek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bran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ṕur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evlatlık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adopted 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ṕe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3730870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0,18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Ṕ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1A840-793C-44C0-98FE-5FE4A10A6472}" type="slidenum">
              <a:rPr lang="tr-TR" smtClean="0"/>
              <a:pPr>
                <a:defRPr/>
              </a:pPr>
              <a:t>48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şıqaḣo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шк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ахъо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dana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çobanı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calf shepherd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şıqe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ш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calf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Q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ынэ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benaqo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бэнак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güreşçi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wrestler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šıqu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küçük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small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QÜ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Q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qodın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556337" y="1434262"/>
            <a:ext cx="203132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0,51	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30E2CF-B6DA-43EA-90D5-28BB8B9FE846}" type="slidenum">
              <a:rPr lang="tr-TR" smtClean="0"/>
              <a:pPr>
                <a:defRPr/>
              </a:pPr>
              <a:t>49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72082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рам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çerçeve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frame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rezen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рэзэн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razı olmak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acquiesce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rénew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ренэу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daima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always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gurıt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гурыт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ortanca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medium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R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idade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Ридадэ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büro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бюро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römork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роморкъ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R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uslan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Руслан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RÜ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enstrüman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энструман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ram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4,14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05" name="Group 7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52283519"/>
              </p:ext>
            </p:extLst>
          </p:nvPr>
        </p:nvGraphicFramePr>
        <p:xfrm>
          <a:off x="1907704" y="4113076"/>
          <a:ext cx="5544615" cy="1548172"/>
        </p:xfrm>
        <a:graphic>
          <a:graphicData uri="http://schemas.openxmlformats.org/drawingml/2006/table">
            <a:tbl>
              <a:tblPr/>
              <a:tblGrid>
                <a:gridCol w="147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6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5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70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TIRḰUBZE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ADIǴABZE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8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make zie txıpk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C6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21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make zimıe txıpk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C6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33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168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uxığe pçığu</a:t>
                      </a: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C6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242	</a:t>
                      </a:r>
                      <a:endParaRPr kumimoji="0" lang="tr-TR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D39D-D550-4D44-A254-E00DEBF01DD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286125" y="6160219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157018"/>
              </p:ext>
            </p:extLst>
          </p:nvPr>
        </p:nvGraphicFramePr>
        <p:xfrm>
          <a:off x="179512" y="620688"/>
          <a:ext cx="8784976" cy="3024658"/>
        </p:xfrm>
        <a:graphic>
          <a:graphicData uri="http://schemas.openxmlformats.org/drawingml/2006/table">
            <a:tbl>
              <a:tblPr/>
              <a:tblGrid>
                <a:gridCol w="878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0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2400" b="1" i="0" u="none" strike="noStrike">
                          <a:solidFill>
                            <a:srgbClr val="FFFFFF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MAKEM YEPXIĞEW FONETİK SİSTEM</a:t>
                      </a:r>
                      <a:r>
                        <a:rPr lang="en-CA" sz="3200" b="1" i="0" u="none" strike="noStrike">
                          <a:solidFill>
                            <a:srgbClr val="FFFFFF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</a:p>
                  </a:txBody>
                  <a:tcPr marL="6412" marR="6412" marT="64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Makemće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pıçığom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pıçığomće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guşıem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guşıemće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guşıe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psığem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yeqoaĺ`ere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sistem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412" marR="6412" marT="6412" marB="0" anchor="ctr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make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zie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txıpkır make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zimıe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txıpkım </a:t>
                      </a: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make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ritıgore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pıçığom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ĺeası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</a:p>
                  </a:txBody>
                  <a:tcPr marL="6412" marR="6412" marT="6412" marB="0" anchor="ctr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(make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zie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txıpk + make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zimıe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txıpk)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ğepıtağe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pıçığ</a:t>
                      </a:r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412" marR="6412" marT="6412" marB="0" anchor="ctr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(make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zimıe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txıpk + make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zie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txıpk)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uxığe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pıçığ</a:t>
                      </a:r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412" marR="6412" marT="6412" marB="0" anchor="ctr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Make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zimıe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33 txıpk, make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zie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txıpk 9 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zıxet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tr-TR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alfab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em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teoriyemće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uxığe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pıçığo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297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ḱétı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</a:p>
                  </a:txBody>
                  <a:tcPr marL="6412" marR="6412" marT="6412" marB="0" anchor="ctr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Adıǵabzem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( </a:t>
                      </a:r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28</a:t>
                      </a:r>
                      <a:r>
                        <a:rPr lang="tr-TR" sz="1800" b="0" i="0" u="none" strike="noStrike" baseline="0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pemıć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bzexem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kaxećığew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), zefeşhafew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uxığe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CA" sz="18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pıçığow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24</a:t>
                      </a:r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</a:t>
                      </a: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xet.</a:t>
                      </a:r>
                    </a:p>
                  </a:txBody>
                  <a:tcPr marL="6412" marR="6412" marT="6412" marB="0" anchor="ctr">
                    <a:lnL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655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F7331-CCDF-4834-9592-0899CBD46809}" type="slidenum">
              <a:rPr lang="tr-TR" smtClean="0"/>
              <a:pPr>
                <a:defRPr/>
              </a:pPr>
              <a:t>50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697429"/>
              </p:ext>
            </p:extLst>
          </p:nvPr>
        </p:nvGraphicFramePr>
        <p:xfrm>
          <a:off x="468313" y="1989138"/>
          <a:ext cx="8280151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сакъ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dikkat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caution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serı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сэры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sére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серэ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enteresan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interesting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sıd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сыд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what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si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си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эп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elimde yok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I don't have any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personél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персонал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profésör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профессор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suret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сурэт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fotoğraf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photo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süpér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супер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sape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2,37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73EB9-C0CA-42C3-AAEF-6DD7FF77B1A5}" type="slidenum">
              <a:rPr lang="tr-TR" smtClean="0"/>
              <a:pPr>
                <a:defRPr/>
              </a:pPr>
              <a:t>51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59461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śaḱo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цако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keskin olmıyan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blunt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śe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diş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tooth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śı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yün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weol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dirty="0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śiṫu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цит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iki diş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twe teeth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śojı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цожьы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yonca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clover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śu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š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ıqu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цуц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ык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uğurböceği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ladybugs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969618"/>
              </p:ext>
            </p:extLst>
          </p:nvPr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</a:t>
                      </a:r>
                      <a:endParaRPr lang="en-CA" sz="3600" b="1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śape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730870" y="155679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0,07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3" name="Ś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F7FE-A966-4678-B700-F54624AAF30B}" type="slidenum">
              <a:rPr lang="tr-TR" smtClean="0"/>
              <a:pPr>
                <a:defRPr/>
              </a:pPr>
              <a:t>52</a:t>
            </a:fld>
            <a:endParaRPr lang="tr-TR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48688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šaṕo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ап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arsız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impertinent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še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ŠÉ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šıne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ц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ынэ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ıslak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Šİ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hamšiy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хьамц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çavdar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rye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ŠÖ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ŠU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kanšuw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къанц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ыу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kaval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reed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ŠÜ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780161"/>
              </p:ext>
            </p:extLst>
          </p:nvPr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3600" b="1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Š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 err="1">
                          <a:solidFill>
                            <a:srgbClr val="FFFFFF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šaṕo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30870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0,26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Š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9229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şağe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шъагъэ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fitil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wick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щэ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süt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milk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şéğejen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щегъэжьэн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başlatmak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start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şıdı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щыды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eşek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donkey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şiz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щиз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dopdolu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replete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şoḣ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başka</a:t>
                      </a:r>
                      <a:endParaRPr lang="en-CA" sz="16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şö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шъо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deri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leather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neşü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нэшъу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kör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blind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 err="1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şaǵe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271D4BC7-090A-4B5E-8546-AE29DADCE2E1}" type="slidenum">
              <a:rPr lang="en-US" sz="1600" b="1" smtClean="0">
                <a:solidFill>
                  <a:schemeClr val="bg1"/>
                </a:solidFill>
              </a:rPr>
              <a:pPr/>
              <a:t>53</a:t>
            </a:fld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2,37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Ş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11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78046-3722-4F8A-AC6D-2884D8AEC7AD}" type="slidenum">
              <a:rPr lang="tr-TR" smtClean="0"/>
              <a:pPr>
                <a:defRPr/>
              </a:pPr>
              <a:t>54</a:t>
            </a:fld>
            <a:endParaRPr lang="tr-TR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303283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1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tamğe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тамгъэ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damga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stamp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terı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тэры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biz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tét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тет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üstünde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tın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vermek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give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tiz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тиз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üstü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dolu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that is filled</a:t>
                      </a:r>
                      <a:r>
                        <a:rPr lang="tr-TR" sz="1600" b="0" i="0" u="none" strike="noStrike" baseline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on top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ka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tof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къартоф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patates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potato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traktör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трактор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traktör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tractor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ğeturen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гъэтурэн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araklamak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pilfer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kompütür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къомпютор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bilgisayar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computer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419475" y="260350"/>
          <a:ext cx="2307828" cy="1162050"/>
        </p:xfrm>
        <a:graphic>
          <a:graphicData uri="http://schemas.openxmlformats.org/drawingml/2006/table">
            <a:tbl>
              <a:tblPr/>
              <a:tblGrid>
                <a:gridCol w="2307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tamğe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2,90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4" name="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96006B-D36F-4692-9084-DD73588CC62E}" type="slidenum">
              <a:rPr lang="tr-TR" smtClean="0"/>
              <a:pPr>
                <a:defRPr/>
              </a:pPr>
              <a:t>55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806580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Ṫ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ṫarko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аркъо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çentik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notch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ṪE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ṫequ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эк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у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az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 little, a few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ṪÉ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Ṫéhir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эхьир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ṪI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ṫı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koç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aries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Ṫİ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aṫiṫ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Хьат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ит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ṪO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ṪÖ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ṪU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şharıwṫupş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шхьарыут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упщ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başıboş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vagrant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ṪÜ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15161"/>
              </p:ext>
            </p:extLst>
          </p:nvPr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Ṫ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 err="1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ṫarko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730871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0,27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Ṫ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63A5A5-106F-45BB-BF68-99BF4BEA438C}" type="slidenum">
              <a:rPr lang="tr-TR" smtClean="0"/>
              <a:pPr>
                <a:defRPr/>
              </a:pPr>
              <a:t>56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287822"/>
              </p:ext>
            </p:extLst>
          </p:nvPr>
        </p:nvGraphicFramePr>
        <p:xfrm>
          <a:off x="1116013" y="3195440"/>
          <a:ext cx="6840760" cy="2033760"/>
        </p:xfrm>
        <a:graphic>
          <a:graphicData uri="http://schemas.openxmlformats.org/drawingml/2006/table">
            <a:tbl>
              <a:tblPr/>
              <a:tblGrid>
                <a:gridCol w="1292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6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8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0" i="0" u="none" strike="noStrike" err="1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Adıǵabze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8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Адыгабзэ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 err="1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Türkçe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Uğo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угъо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duman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smoke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Uḣo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ухъо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perde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curtain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улэ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aptal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stupid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Upe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упэ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ön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front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udan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30870" y="191683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3,37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3022C-4C82-430A-8987-85178A02CD1F}" type="slidenum">
              <a:rPr lang="tr-TR" smtClean="0"/>
              <a:pPr>
                <a:defRPr/>
              </a:pPr>
              <a:t>57</a:t>
            </a:fld>
            <a:endParaRPr lang="tr-T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586586"/>
              </p:ext>
            </p:extLst>
          </p:nvPr>
        </p:nvGraphicFramePr>
        <p:xfrm>
          <a:off x="1116013" y="3213100"/>
          <a:ext cx="6768752" cy="2033760"/>
        </p:xfrm>
        <a:graphic>
          <a:graphicData uri="http://schemas.openxmlformats.org/drawingml/2006/table">
            <a:tbl>
              <a:tblPr/>
              <a:tblGrid>
                <a:gridCol w="1278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5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7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52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800" b="0" i="0" u="none" strike="noStrike">
                          <a:solidFill>
                            <a:schemeClr val="bg1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Adıǵabze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800" b="0" i="0" u="none" strike="noStrike">
                          <a:solidFill>
                            <a:schemeClr val="bg1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Адыгабзэ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 err="1">
                          <a:solidFill>
                            <a:schemeClr val="bg1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Türkçe</a:t>
                      </a:r>
                      <a:endParaRPr lang="en-CA" sz="1800" b="0" i="0" u="none" strike="noStrike">
                        <a:solidFill>
                          <a:schemeClr val="bg1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800" b="0" i="0" u="none" strike="noStrike">
                          <a:solidFill>
                            <a:schemeClr val="bg1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English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Çü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ц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у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öküz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ox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Ş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ü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`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ı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ш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у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iyi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good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Ş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üağe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ш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уагъэ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yarar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  benefit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752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Üğetın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уигъэтын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bekletilme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to be on hold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16300" y="776288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çündı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3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30870" y="1938318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0,58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Ü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597227"/>
              </p:ext>
            </p:extLst>
          </p:nvPr>
        </p:nvGraphicFramePr>
        <p:xfrm>
          <a:off x="395536" y="2132856"/>
          <a:ext cx="8280922" cy="3226455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1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9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975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уатэ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çekiç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hammer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zawe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savaş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war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  <a:endParaRPr lang="az-Cyrl-AZ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tawıç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тауыч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cilveli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flirtatious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41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witamin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витамин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langu`ages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we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zayıf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</a:t>
                      </a:r>
                      <a:r>
                        <a:rPr lang="tr-TR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eak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349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уесэн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alış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ırsın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you'll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get used to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it.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wıdı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уды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büyücü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magician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W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wate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271D4BC7-090A-4B5E-8546-AE29DADCE2E1}" type="slidenum">
              <a:rPr lang="en-US" sz="1600" b="1" smtClean="0">
                <a:solidFill>
                  <a:schemeClr val="bg1"/>
                </a:solidFill>
              </a:rPr>
              <a:pPr/>
              <a:t>58</a:t>
            </a:fld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730870" y="1434262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4,10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4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99C852-0D54-411B-A13D-F1889C4C47F5}" type="slidenum">
              <a:rPr lang="tr-TR" smtClean="0"/>
              <a:pPr>
                <a:defRPr/>
              </a:pPr>
              <a:t>59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95409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xate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хатэ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bahçe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garden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daxe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дахэ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güzel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beautiful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kıxéźı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къыхедзы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çisel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iyor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iṫs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drizzl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ing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deniz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xi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хиз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içinde</a:t>
                      </a:r>
                      <a:r>
                        <a:rPr lang="tr-TR" sz="1600" b="0" i="0" u="none" strike="noStrike" baseline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dolu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600" b="0" i="0" u="none" strike="noStrike" kern="120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filled 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deşxo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дэшхо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ceviz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walnuts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şxuj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шхужъ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kalça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hip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xate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56518" y="1434262"/>
            <a:ext cx="1630959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2,09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X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797" y="3284984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55" name="Group 1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5506080"/>
              </p:ext>
            </p:extLst>
          </p:nvPr>
        </p:nvGraphicFramePr>
        <p:xfrm>
          <a:off x="1691680" y="4080722"/>
          <a:ext cx="803427" cy="617220"/>
        </p:xfrm>
        <a:graphic>
          <a:graphicData uri="http://schemas.openxmlformats.org/drawingml/2006/table">
            <a:tbl>
              <a:tblPr/>
              <a:tblGrid>
                <a:gridCol w="803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67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</a:t>
                      </a:r>
                      <a:endParaRPr kumimoji="0" lang="tr-TR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1557"/>
              </p:ext>
            </p:extLst>
          </p:nvPr>
        </p:nvGraphicFramePr>
        <p:xfrm>
          <a:off x="3732205" y="2113726"/>
          <a:ext cx="3185914" cy="4483626"/>
        </p:xfrm>
        <a:graphic>
          <a:graphicData uri="http://schemas.openxmlformats.org/drawingml/2006/table">
            <a:tbl>
              <a:tblPr/>
              <a:tblGrid>
                <a:gridCol w="830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173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i="0" u="none" strike="noStrike">
                          <a:solidFill>
                            <a:srgbClr val="FFC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endParaRPr lang="en-CA" sz="2800" b="1" i="0" u="none" strike="noStrike">
                        <a:solidFill>
                          <a:srgbClr val="FFC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r-TR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rgbClr val="FFC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173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i="0" u="none" strike="noStrike">
                          <a:solidFill>
                            <a:schemeClr val="accent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lang="en-CA" sz="2800" b="1" i="0" u="none" strike="noStrike">
                        <a:solidFill>
                          <a:schemeClr val="accent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highlight>
                            <a:srgbClr val="F2F2F2"/>
                          </a:highligh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highlight>
                            <a:srgbClr val="F2F2F2"/>
                          </a:highligh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242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u="none" strike="noStrike">
                          <a:solidFill>
                            <a:srgbClr val="00B050"/>
                          </a:solidFill>
                          <a:effectLst/>
                          <a:latin typeface="Arial_Adıǵe:_normal" pitchFamily="34" charset="0"/>
                          <a:cs typeface="Arial_Adıǵe:_normal" pitchFamily="34" charset="0"/>
                        </a:rPr>
                        <a:t>É</a:t>
                      </a:r>
                      <a:endParaRPr lang="en-CA" sz="2800" b="1" i="0" u="none" strike="noStrike">
                        <a:solidFill>
                          <a:srgbClr val="00B05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rgbClr val="00B05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173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endParaRPr lang="en-CA" sz="28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rgbClr val="0066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tr-TR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jı</a:t>
                      </a:r>
                      <a:endParaRPr lang="en-CA" sz="2700" b="1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173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  <a:endParaRPr lang="en-CA" sz="2800" b="1" i="0" u="none" strike="noStrike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rgbClr val="92D05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173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i="0" u="none" strike="noStrike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  <a:endParaRPr lang="en-CA" sz="2800" b="1" i="0" u="none" strike="noStrike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far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rgbClr val="00B0F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173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i="0" u="none" strike="noStrike">
                          <a:solidFill>
                            <a:srgbClr val="C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  <a:endParaRPr lang="en-CA" sz="2800" b="1" i="0" u="none" strike="noStrike">
                        <a:solidFill>
                          <a:srgbClr val="C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şo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rgbClr val="C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  <a:r>
                        <a:rPr lang="tr-TR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</a:t>
                      </a:r>
                      <a:endParaRPr lang="en-CA" sz="2700" b="1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173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i="0" u="none" strike="noStrike">
                          <a:solidFill>
                            <a:srgbClr val="FFC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  <a:endParaRPr lang="en-CA" sz="2800" b="1" i="0" u="none" strike="noStrike">
                        <a:solidFill>
                          <a:srgbClr val="FFC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rgbClr val="FFC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tbol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173">
                <a:tc>
                  <a:txBody>
                    <a:bodyPr/>
                    <a:lstStyle/>
                    <a:p>
                      <a:pPr marL="0" indent="0" algn="ctr" rtl="0" fontAlgn="b">
                        <a:buFont typeface="+mj-lt"/>
                        <a:buNone/>
                      </a:pPr>
                      <a:r>
                        <a:rPr lang="tr-TR" sz="2800" b="1" i="0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  <a:endParaRPr lang="en-CA" sz="2800" b="1" i="0" u="none" strike="noStrike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">
                        <a:buFont typeface="+mj-lt"/>
                        <a:buNone/>
                      </a:pPr>
                      <a:r>
                        <a:rPr lang="en-CA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par</a:t>
                      </a:r>
                      <a:r>
                        <a:rPr lang="tr-TR" sz="27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</a:t>
                      </a:r>
                      <a:r>
                        <a:rPr lang="tr-TR" sz="2700" b="1" i="0" u="none" strike="noStrike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  <a:r>
                        <a:rPr lang="tr-TR" sz="2700" b="1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  <a:endParaRPr lang="en-CA" sz="2700" b="1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90E0E8A8-C647-4795-9075-E2FFE608DD7A}"/>
              </a:ext>
            </a:extLst>
          </p:cNvPr>
          <p:cNvCxnSpPr>
            <a:cxnSpLocks/>
          </p:cNvCxnSpPr>
          <p:nvPr/>
        </p:nvCxnSpPr>
        <p:spPr>
          <a:xfrm flipV="1">
            <a:off x="2495106" y="2472105"/>
            <a:ext cx="1191755" cy="1608617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2FB26B33-BE64-45C0-8D58-CF0ECAA6ED37}"/>
              </a:ext>
            </a:extLst>
          </p:cNvPr>
          <p:cNvCxnSpPr>
            <a:cxnSpLocks/>
          </p:cNvCxnSpPr>
          <p:nvPr/>
        </p:nvCxnSpPr>
        <p:spPr>
          <a:xfrm>
            <a:off x="2495106" y="4569398"/>
            <a:ext cx="1191755" cy="1765290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Ok Bağlayıcısı 22">
            <a:extLst>
              <a:ext uri="{FF2B5EF4-FFF2-40B4-BE49-F238E27FC236}">
                <a16:creationId xmlns:a16="http://schemas.microsoft.com/office/drawing/2014/main" id="{6F9F93AC-279C-4453-9497-586766A76F99}"/>
              </a:ext>
            </a:extLst>
          </p:cNvPr>
          <p:cNvCxnSpPr>
            <a:cxnSpLocks/>
          </p:cNvCxnSpPr>
          <p:nvPr/>
        </p:nvCxnSpPr>
        <p:spPr>
          <a:xfrm flipV="1">
            <a:off x="2488613" y="4259040"/>
            <a:ext cx="1191754" cy="64272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Ok Bağlayıcısı 30">
            <a:extLst>
              <a:ext uri="{FF2B5EF4-FFF2-40B4-BE49-F238E27FC236}">
                <a16:creationId xmlns:a16="http://schemas.microsoft.com/office/drawing/2014/main" id="{5D6E35C8-D529-430B-A4D7-46CACD76EBF4}"/>
              </a:ext>
            </a:extLst>
          </p:cNvPr>
          <p:cNvCxnSpPr>
            <a:cxnSpLocks/>
          </p:cNvCxnSpPr>
          <p:nvPr/>
        </p:nvCxnSpPr>
        <p:spPr>
          <a:xfrm flipV="1">
            <a:off x="2495105" y="2929426"/>
            <a:ext cx="1191756" cy="1227497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Ok Bağlayıcısı 32">
            <a:extLst>
              <a:ext uri="{FF2B5EF4-FFF2-40B4-BE49-F238E27FC236}">
                <a16:creationId xmlns:a16="http://schemas.microsoft.com/office/drawing/2014/main" id="{63BF278F-67C3-42F2-A342-30AFF85D4A7A}"/>
              </a:ext>
            </a:extLst>
          </p:cNvPr>
          <p:cNvCxnSpPr>
            <a:cxnSpLocks/>
          </p:cNvCxnSpPr>
          <p:nvPr/>
        </p:nvCxnSpPr>
        <p:spPr>
          <a:xfrm flipV="1">
            <a:off x="2495106" y="3471277"/>
            <a:ext cx="1185261" cy="729811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Ok Bağlayıcısı 37">
            <a:extLst>
              <a:ext uri="{FF2B5EF4-FFF2-40B4-BE49-F238E27FC236}">
                <a16:creationId xmlns:a16="http://schemas.microsoft.com/office/drawing/2014/main" id="{38DFAB3F-D747-47B2-805B-051F84BC7101}"/>
              </a:ext>
            </a:extLst>
          </p:cNvPr>
          <p:cNvCxnSpPr>
            <a:cxnSpLocks/>
          </p:cNvCxnSpPr>
          <p:nvPr/>
        </p:nvCxnSpPr>
        <p:spPr>
          <a:xfrm flipV="1">
            <a:off x="2505761" y="3914261"/>
            <a:ext cx="1181100" cy="340167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Ok Bağlayıcısı 47">
            <a:extLst>
              <a:ext uri="{FF2B5EF4-FFF2-40B4-BE49-F238E27FC236}">
                <a16:creationId xmlns:a16="http://schemas.microsoft.com/office/drawing/2014/main" id="{EF3C33BB-52E3-44FC-B3E0-35237215BAEE}"/>
              </a:ext>
            </a:extLst>
          </p:cNvPr>
          <p:cNvCxnSpPr>
            <a:cxnSpLocks/>
          </p:cNvCxnSpPr>
          <p:nvPr/>
        </p:nvCxnSpPr>
        <p:spPr>
          <a:xfrm>
            <a:off x="2525210" y="4508439"/>
            <a:ext cx="1184135" cy="1185293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Ok Bağlayıcısı 50">
            <a:extLst>
              <a:ext uri="{FF2B5EF4-FFF2-40B4-BE49-F238E27FC236}">
                <a16:creationId xmlns:a16="http://schemas.microsoft.com/office/drawing/2014/main" id="{B350AB6B-EF10-429B-B709-38836D6D0B8C}"/>
              </a:ext>
            </a:extLst>
          </p:cNvPr>
          <p:cNvCxnSpPr>
            <a:cxnSpLocks/>
          </p:cNvCxnSpPr>
          <p:nvPr/>
        </p:nvCxnSpPr>
        <p:spPr>
          <a:xfrm>
            <a:off x="2513381" y="4432238"/>
            <a:ext cx="1211204" cy="828030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üz Ok Bağlayıcısı 53">
            <a:extLst>
              <a:ext uri="{FF2B5EF4-FFF2-40B4-BE49-F238E27FC236}">
                <a16:creationId xmlns:a16="http://schemas.microsoft.com/office/drawing/2014/main" id="{19B65314-52AC-4AD1-8DD2-E474983AECFB}"/>
              </a:ext>
            </a:extLst>
          </p:cNvPr>
          <p:cNvCxnSpPr>
            <a:cxnSpLocks/>
            <a:stCxn id="52355" idx="3"/>
          </p:cNvCxnSpPr>
          <p:nvPr/>
        </p:nvCxnSpPr>
        <p:spPr>
          <a:xfrm>
            <a:off x="2495107" y="4389332"/>
            <a:ext cx="1229478" cy="554696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kdörtgen 12">
            <a:extLst>
              <a:ext uri="{FF2B5EF4-FFF2-40B4-BE49-F238E27FC236}">
                <a16:creationId xmlns:a16="http://schemas.microsoft.com/office/drawing/2014/main" id="{4DCF4D7B-DD4D-450C-BA44-1145C2316613}"/>
              </a:ext>
            </a:extLst>
          </p:cNvPr>
          <p:cNvSpPr/>
          <p:nvPr/>
        </p:nvSpPr>
        <p:spPr>
          <a:xfrm>
            <a:off x="35496" y="91410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tr-TR" b="1">
                <a:solidFill>
                  <a:srgbClr val="00B050"/>
                </a:solidFill>
                <a:latin typeface="Adıǵe:_Arial_Normal" pitchFamily="34" charset="0"/>
                <a:cs typeface="Adıǵe:_Arial_Normal" pitchFamily="34" charset="0"/>
              </a:rPr>
              <a:t>F</a:t>
            </a:r>
            <a:r>
              <a:rPr lang="tr-TR" b="1">
                <a:solidFill>
                  <a:srgbClr val="FFFF00"/>
                </a:solidFill>
                <a:latin typeface="Adıǵe:_Arial_Normal" pitchFamily="34" charset="0"/>
                <a:cs typeface="Adıǵe:_Arial_Normal" pitchFamily="34" charset="0"/>
              </a:rPr>
              <a:t>O</a:t>
            </a:r>
            <a:r>
              <a:rPr lang="tr-TR" b="1">
                <a:solidFill>
                  <a:srgbClr val="FF0000"/>
                </a:solidFill>
                <a:latin typeface="Adıǵe:_Arial_Normal" pitchFamily="34" charset="0"/>
                <a:cs typeface="Adıǵe:_Arial_Normal" pitchFamily="34" charset="0"/>
              </a:rPr>
              <a:t>N</a:t>
            </a:r>
            <a:r>
              <a:rPr lang="tr-TR" b="1">
                <a:solidFill>
                  <a:schemeClr val="tx1"/>
                </a:solidFill>
                <a:latin typeface="Adıǵe:_Arial_Normal" pitchFamily="34" charset="0"/>
                <a:cs typeface="Adıǵe:_Arial_Normal" pitchFamily="34" charset="0"/>
              </a:rPr>
              <a:t>E</a:t>
            </a:r>
            <a:r>
              <a:rPr lang="tr-TR" b="1">
                <a:solidFill>
                  <a:schemeClr val="accent1">
                    <a:lumMod val="60000"/>
                    <a:lumOff val="40000"/>
                  </a:schemeClr>
                </a:solidFill>
                <a:latin typeface="Adıǵe:_Arial_Normal" pitchFamily="34" charset="0"/>
                <a:cs typeface="Adıǵe:_Arial_Normal" pitchFamily="34" charset="0"/>
              </a:rPr>
              <a:t>T</a:t>
            </a:r>
            <a:r>
              <a:rPr lang="tr-TR" b="1">
                <a:solidFill>
                  <a:schemeClr val="accent2">
                    <a:lumMod val="75000"/>
                  </a:schemeClr>
                </a:solidFill>
                <a:latin typeface="Adıǵe:_Arial_Normal" pitchFamily="34" charset="0"/>
                <a:cs typeface="Adıǵe:_Arial_Normal" pitchFamily="34" charset="0"/>
              </a:rPr>
              <a:t>İ</a:t>
            </a:r>
            <a:r>
              <a:rPr lang="tr-TR" b="1">
                <a:solidFill>
                  <a:srgbClr val="FFC000"/>
                </a:solidFill>
                <a:latin typeface="Adıǵe:_Arial_Normal" pitchFamily="34" charset="0"/>
                <a:cs typeface="Adıǵe:_Arial_Normal" pitchFamily="34" charset="0"/>
              </a:rPr>
              <a:t>K</a:t>
            </a:r>
            <a:r>
              <a:rPr lang="tr-TR" b="1">
                <a:solidFill>
                  <a:schemeClr val="tx1"/>
                </a:solidFill>
                <a:latin typeface="Adıǵe:_Arial_Normal" pitchFamily="34" charset="0"/>
                <a:cs typeface="Adıǵe:_Arial_Normal" pitchFamily="34" charset="0"/>
              </a:rPr>
              <a:t> TXIPKIĹE SİSTEM</a:t>
            </a:r>
            <a:r>
              <a:rPr lang="tr-TR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>
              <a:spcAft>
                <a:spcPts val="800"/>
              </a:spcAft>
            </a:pP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Makemće pçığom, pçığomće guşıem, guşıemće guşıeblerım ĺeasıre sistem. </a:t>
            </a:r>
          </a:p>
          <a:p>
            <a:pPr algn="ctr">
              <a:spcAft>
                <a:spcPts val="800"/>
              </a:spcAft>
            </a:pP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Make zia </a:t>
            </a:r>
            <a:r>
              <a:rPr lang="en-CA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txıpk</a:t>
            </a: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CA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er </a:t>
            </a: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 zimıa </a:t>
            </a:r>
            <a:r>
              <a:rPr lang="en-CA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txıpk</a:t>
            </a: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ıxem kagohagore pçığo meḣu.</a:t>
            </a:r>
          </a:p>
          <a:p>
            <a:pPr algn="ctr">
              <a:spcAft>
                <a:spcPts val="800"/>
              </a:spcAft>
            </a:pP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 zimıa </a:t>
            </a:r>
            <a:r>
              <a:rPr lang="nb-NO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33</a:t>
            </a: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make zia</a:t>
            </a:r>
            <a:r>
              <a:rPr lang="nb-NO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9 txıpkl</a:t>
            </a: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exem pçığo </a:t>
            </a:r>
            <a:r>
              <a:rPr lang="nb-NO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297 </a:t>
            </a: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katı. </a:t>
            </a:r>
            <a:r>
              <a:rPr lang="en-CA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Adıǵe </a:t>
            </a: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Bzem xet fonemir (zefeşhaf uxığe pçığo) </a:t>
            </a:r>
            <a:r>
              <a:rPr lang="en-CA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</a:t>
            </a:r>
            <a:r>
              <a:rPr lang="tr-TR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meḣu. Adıǵe guşıexer mıxeme kaxećı</a:t>
            </a:r>
            <a:r>
              <a:rPr lang="en-CA"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r-TR" sz="180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468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88D82-E537-4B78-8FDF-9F60F25426A9}" type="slidenum">
              <a:rPr lang="tr-TR" smtClean="0"/>
              <a:pPr>
                <a:defRPr/>
              </a:pPr>
              <a:t>60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406330"/>
              </p:ext>
            </p:extLst>
          </p:nvPr>
        </p:nvGraphicFramePr>
        <p:xfrm>
          <a:off x="468313" y="1989139"/>
          <a:ext cx="8280922" cy="3915481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4800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71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yay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я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й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onların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their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71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aye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Ра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й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649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mın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емын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şer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evil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71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ku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къу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</a:t>
                      </a:r>
                      <a:endParaRPr lang="az-Cyrl-AZ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kel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bald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71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yiz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dopdolu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replete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71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akordiyon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акъордион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akardiyon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accordion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03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banliyö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банлио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71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yub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Аюб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714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yay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30870" y="1412776"/>
            <a:ext cx="1682255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4,14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42515-E12C-45A8-A84D-BD1AB699E777}" type="slidenum">
              <a:rPr lang="tr-TR" smtClean="0"/>
              <a:pPr>
                <a:defRPr/>
              </a:pPr>
              <a:t>61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10329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zawle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заулэ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very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zefed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зэфэд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benzer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similar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zéće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зэк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tümü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zı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зы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tek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single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zi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зи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sahibi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owner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mazot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мазут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diğer dillerden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other languages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</a:t>
                      </a:r>
                      <a:r>
                        <a:rPr lang="en-CA" sz="1600" b="0" i="0" u="none" strike="noStrike" err="1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ul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Зул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isim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name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zawle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56518" y="1412776"/>
            <a:ext cx="1630959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2,46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Z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61200-8929-45E1-8D39-0C46325B3006}" type="slidenum">
              <a:rPr lang="tr-TR" smtClean="0"/>
              <a:pPr>
                <a:defRPr/>
              </a:pPr>
              <a:t>62</a:t>
            </a:fld>
            <a:endParaRPr lang="tr-TR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780064"/>
              </p:ext>
            </p:extLst>
          </p:nvPr>
        </p:nvGraphicFramePr>
        <p:xfrm>
          <a:off x="468313" y="1989138"/>
          <a:ext cx="8280922" cy="4032449"/>
        </p:xfrm>
        <a:graphic>
          <a:graphicData uri="http://schemas.openxmlformats.org/drawingml/2006/table">
            <a:tbl>
              <a:tblPr/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452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lumOff val="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Адыгабзэ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xeźaqo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хэдзак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dilenci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beggar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źe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дзэ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ordu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army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17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źıwe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дзыо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çuval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sack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zıdéźiye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z-Cyrl-AZ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зыдедзые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yukarı zıplıyor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he is 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jump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ing up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Ź</a:t>
                      </a:r>
                      <a:endParaRPr lang="en-CA" sz="3600" b="1" i="0" u="none" strike="noStrike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0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xeźaqo</a:t>
                      </a:r>
                      <a:endParaRPr lang="en-CA" sz="3600" b="0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756519" y="1434262"/>
            <a:ext cx="1630959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CA" sz="1600" b="1">
                <a:solidFill>
                  <a:schemeClr val="tx1"/>
                </a:solidFill>
                <a:latin typeface="Times New Roman"/>
              </a:rPr>
              <a:t>Yibağe:   % </a:t>
            </a:r>
            <a:r>
              <a:rPr lang="tr-TR" sz="1600" b="1">
                <a:solidFill>
                  <a:schemeClr val="tx1"/>
                </a:solidFill>
                <a:latin typeface="Times New Roman"/>
              </a:rPr>
              <a:t>0,10</a:t>
            </a:r>
            <a:endParaRPr lang="en-CA" sz="1600" b="1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2" name="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60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92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8756064"/>
              </p:ext>
            </p:extLst>
          </p:nvPr>
        </p:nvGraphicFramePr>
        <p:xfrm>
          <a:off x="683568" y="2748880"/>
          <a:ext cx="7920881" cy="2718348"/>
        </p:xfrm>
        <a:graphic>
          <a:graphicData uri="http://schemas.openxmlformats.org/drawingml/2006/table">
            <a:tbl>
              <a:tblPr/>
              <a:tblGrid>
                <a:gridCol w="2045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5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3058"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yar, sevgili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keşen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keş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`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bilmek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058"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içeriye çekili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xeşağ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xeş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`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ağ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dikili, ekili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058"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içine batmak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xewen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xew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`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çentikleme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058"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kokusunu alma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yewın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yew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`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ın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gagalama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058"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bey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pşı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pş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`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ı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058"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yap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5C5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ş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`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ı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5C5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şı</a:t>
                      </a:r>
                      <a:r>
                        <a:rPr kumimoji="0" lang="tr-T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`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5C5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var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1AEFB0-B81C-428A-B51F-8940FCAF146D}" type="slidenum">
              <a:rPr lang="tr-TR" smtClean="0"/>
              <a:pPr>
                <a:defRPr/>
              </a:pPr>
              <a:t>63</a:t>
            </a:fld>
            <a:endParaRPr lang="tr-TR"/>
          </a:p>
        </p:txBody>
      </p:sp>
      <p:sp>
        <p:nvSpPr>
          <p:cNvPr id="41001" name="Rectangle 39"/>
          <p:cNvSpPr>
            <a:spLocks noRot="1" noChangeArrowheads="1"/>
          </p:cNvSpPr>
          <p:nvPr/>
        </p:nvSpPr>
        <p:spPr bwMode="auto">
          <a:xfrm>
            <a:off x="0" y="332656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tr-TR" sz="20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WIÇÜṔE ( ` )</a:t>
            </a:r>
          </a:p>
          <a:p>
            <a:pPr algn="ctr">
              <a:lnSpc>
                <a:spcPct val="150000"/>
              </a:lnSpc>
            </a:pPr>
            <a:r>
              <a:rPr lang="tr-TR" sz="20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Adıǵabzem xet zağore guşıaxer zefede txıpkıće txığemiy yakeoáće zefeşhaf. Wıçüpe ćıpḣer accent grave ( ` ) guşıar tımıwnıkow zı guşıaw tetxı. </a:t>
            </a:r>
          </a:p>
          <a:p>
            <a:pPr algn="ctr">
              <a:lnSpc>
                <a:spcPct val="150000"/>
              </a:lnSpc>
            </a:pPr>
            <a:r>
              <a:rPr lang="tr-TR" sz="20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Zıxet guşıamiy zı oktaw nıko fediz tızetéwçöw tıkéce. </a:t>
            </a:r>
            <a:br>
              <a:rPr lang="tr-TR" sz="20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tr-TR" sz="200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endParaRPr lang="tr-TR" sz="1400" b="1">
              <a:solidFill>
                <a:schemeClr val="bg1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wuçüṕ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39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37254-450F-4000-AE37-D31102D43F44}" type="slidenum">
              <a:rPr lang="tr-T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>
                <a:defRPr/>
              </a:pPr>
              <a:t>64</a:t>
            </a:fld>
            <a:endParaRPr lang="tr-TR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700338" y="1989138"/>
          <a:ext cx="4032250" cy="4029079"/>
        </p:xfrm>
        <a:graphic>
          <a:graphicData uri="http://schemas.openxmlformats.org/drawingml/2006/table">
            <a:tbl>
              <a:tblPr/>
              <a:tblGrid>
                <a:gridCol w="57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  <a:endParaRPr kumimoji="0" lang="en-CA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Ḟane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Kazma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Ḟey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kirli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Ḟé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Ḟı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iyi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Ḟiğenaṩ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taktı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Ḟoĺhe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takıyorsun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lang="en-CA" sz="1400" b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Tatlı olarak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r>
                        <a:rPr kumimoji="0" lang="en-C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Ḟane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112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0" y="1989138"/>
            <a:ext cx="546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850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tr-TR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br>
              <a:rPr lang="tr-TR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tr-TR" sz="2000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2071670" y="71414"/>
            <a:ext cx="1571636" cy="1500198"/>
          </a:xfrm>
          <a:prstGeom prst="irregularSeal1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Kaberdey EK harf</a:t>
            </a:r>
          </a:p>
        </p:txBody>
      </p:sp>
      <p:pic>
        <p:nvPicPr>
          <p:cNvPr id="14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48811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AE5DA-748A-4D3C-AC88-2B58441DA988}" type="slidenum">
              <a:rPr lang="tr-TR"/>
              <a:pPr>
                <a:defRPr/>
              </a:pPr>
              <a:t>65</a:t>
            </a:fld>
            <a:endParaRPr lang="tr-TR"/>
          </a:p>
        </p:txBody>
      </p:sp>
      <p:graphicFrame>
        <p:nvGraphicFramePr>
          <p:cNvPr id="49211" name="Group 10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557872"/>
              </p:ext>
            </p:extLst>
          </p:nvPr>
        </p:nvGraphicFramePr>
        <p:xfrm>
          <a:off x="2700338" y="1989138"/>
          <a:ext cx="4032250" cy="4029079"/>
        </p:xfrm>
        <a:graphic>
          <a:graphicData uri="http://schemas.openxmlformats.org/drawingml/2006/table">
            <a:tbl>
              <a:tblPr/>
              <a:tblGrid>
                <a:gridCol w="57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Ǩaxe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Mukavemetsiz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Mezar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ǨénıǨoǨ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Bununla didiş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Ǩıe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Lütfen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Ǩiyin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Sert mizaçlı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Ǩo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Domuz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Ǩuĵ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Armut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</a:t>
                      </a:r>
                      <a:endParaRPr kumimoji="0" lang="en-CA" sz="3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Ǩaşe</a:t>
                      </a:r>
                      <a:endParaRPr kumimoji="0" lang="en-CA" sz="3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9208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0" y="1989138"/>
            <a:ext cx="546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850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tr-T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tr-T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tr-TR" sz="2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2143108" y="71414"/>
            <a:ext cx="1571636" cy="1500198"/>
          </a:xfrm>
          <a:prstGeom prst="irregularSeal1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>
                <a:solidFill>
                  <a:schemeClr val="bg1"/>
                </a:solidFill>
              </a:rPr>
              <a:t>Kaberdey EK harf</a:t>
            </a:r>
          </a:p>
        </p:txBody>
      </p:sp>
      <p:pic>
        <p:nvPicPr>
          <p:cNvPr id="12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48811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F6201-87A0-46B9-9E7B-96A93F5F310F}" type="slidenum">
              <a:rPr lang="tr-TR"/>
              <a:pPr>
                <a:defRPr/>
              </a:pPr>
              <a:t>66</a:t>
            </a:fld>
            <a:endParaRPr lang="tr-TR"/>
          </a:p>
        </p:txBody>
      </p:sp>
      <p:graphicFrame>
        <p:nvGraphicFramePr>
          <p:cNvPr id="47163" name="Group 1083"/>
          <p:cNvGraphicFramePr>
            <a:graphicFrameLocks noGrp="1"/>
          </p:cNvGraphicFramePr>
          <p:nvPr/>
        </p:nvGraphicFramePr>
        <p:xfrm>
          <a:off x="2700338" y="1989138"/>
          <a:ext cx="4032250" cy="4029079"/>
        </p:xfrm>
        <a:graphic>
          <a:graphicData uri="http://schemas.openxmlformats.org/drawingml/2006/table">
            <a:tbl>
              <a:tblPr/>
              <a:tblGrid>
                <a:gridCol w="57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Ĵawe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gölge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Ağız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Bz’eĴéy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balık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Ĵıbğe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Rüzgar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Ĵit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İki ağız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deĴu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tempo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Ĵo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Ĵu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erken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Ĵawe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7160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0" y="1989138"/>
            <a:ext cx="546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850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tr-T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tr-T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tr-TR" sz="2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2143108" y="71414"/>
            <a:ext cx="1571636" cy="1500198"/>
          </a:xfrm>
          <a:prstGeom prst="irregularSeal1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>
                <a:solidFill>
                  <a:schemeClr val="bg1"/>
                </a:solidFill>
              </a:rPr>
              <a:t>Kaberdey EK harf</a:t>
            </a:r>
          </a:p>
        </p:txBody>
      </p:sp>
      <p:pic>
        <p:nvPicPr>
          <p:cNvPr id="12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48811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10856-2D0B-4245-8C21-2630929F6603}" type="slidenum">
              <a:rPr lang="tr-TR"/>
              <a:pPr>
                <a:defRPr/>
              </a:pPr>
              <a:t>67</a:t>
            </a:fld>
            <a:endParaRPr lang="tr-TR"/>
          </a:p>
        </p:txBody>
      </p:sp>
      <p:graphicFrame>
        <p:nvGraphicFramePr>
          <p:cNvPr id="51259" name="Group 1083"/>
          <p:cNvGraphicFramePr>
            <a:graphicFrameLocks noGrp="1"/>
          </p:cNvGraphicFramePr>
          <p:nvPr/>
        </p:nvGraphicFramePr>
        <p:xfrm>
          <a:off x="2700338" y="1989138"/>
          <a:ext cx="4032250" cy="4029079"/>
        </p:xfrm>
        <a:graphic>
          <a:graphicData uri="http://schemas.openxmlformats.org/drawingml/2006/table">
            <a:tbl>
              <a:tblPr/>
              <a:tblGrid>
                <a:gridCol w="57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Ṩabe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yumuşak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Ṩen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Satmak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Merğuṩéy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Köy adı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Ṩıne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kuzu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Ṩit’eğen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Giyermi?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Ṩowkot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sağdıç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Ṩuwen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Hata yapmak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</a:t>
                      </a:r>
                      <a:endParaRPr kumimoji="0" lang="en-CA" sz="3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ṩabe</a:t>
                      </a:r>
                      <a:endParaRPr kumimoji="0" lang="en-CA" sz="3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56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0" y="1989138"/>
            <a:ext cx="546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850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tr-TR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tr-TR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tr-TR" sz="2000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2071670" y="71414"/>
            <a:ext cx="1571636" cy="1500198"/>
          </a:xfrm>
          <a:prstGeom prst="irregularSeal1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>
                <a:solidFill>
                  <a:schemeClr val="bg1"/>
                </a:solidFill>
              </a:rPr>
              <a:t>Kaberdey EK harf</a:t>
            </a:r>
          </a:p>
        </p:txBody>
      </p:sp>
      <p:pic>
        <p:nvPicPr>
          <p:cNvPr id="12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48811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C5400-9195-4735-A836-9F72A93482A2}" type="slidenum">
              <a:rPr lang="tr-TR"/>
              <a:pPr>
                <a:defRPr/>
              </a:pPr>
              <a:t>68</a:t>
            </a:fld>
            <a:endParaRPr lang="tr-TR"/>
          </a:p>
        </p:txBody>
      </p:sp>
      <p:graphicFrame>
        <p:nvGraphicFramePr>
          <p:cNvPr id="53307" name="Group 10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79802"/>
              </p:ext>
            </p:extLst>
          </p:nvPr>
        </p:nvGraphicFramePr>
        <p:xfrm>
          <a:off x="2700338" y="1971689"/>
          <a:ext cx="4032250" cy="4029079"/>
        </p:xfrm>
        <a:graphic>
          <a:graphicData uri="http://schemas.openxmlformats.org/drawingml/2006/table">
            <a:tbl>
              <a:tblPr/>
              <a:tblGrid>
                <a:gridCol w="57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Adıǵabze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Türkçe 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Vake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Ayakkabı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Ven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Tarla sürmek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É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Vı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Öküz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Vit’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İki öküz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Jivoe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söylüyorsunuz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Wumğuvu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Dik koymadan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</a:t>
                      </a:r>
                      <a:r>
                        <a:rPr kumimoji="0" lang="en-CA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</a:p>
                  </a:txBody>
                  <a:tcPr marL="0" marR="0" marT="0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C2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5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416300" y="260350"/>
          <a:ext cx="2311400" cy="116205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V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3600" b="1" i="0" u="none" strike="noStrike">
                          <a:solidFill>
                            <a:srgbClr val="FFFFFF"/>
                          </a:solidFill>
                          <a:latin typeface="ArialAdige2" pitchFamily="34" charset="0"/>
                          <a:cs typeface="ArialAdige2" pitchFamily="34" charset="0"/>
                        </a:rPr>
                        <a:t>vake</a:t>
                      </a:r>
                      <a:endParaRPr lang="en-CA" sz="3600" b="1" i="0" u="none" strike="noStrike">
                        <a:solidFill>
                          <a:srgbClr val="FFFFFF"/>
                        </a:solidFill>
                        <a:latin typeface="ArialAdige2" pitchFamily="34" charset="0"/>
                        <a:cs typeface="ArialAdige2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5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304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0" y="1989138"/>
            <a:ext cx="546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6125" y="6165850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tr-T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tr-T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tr-TR" sz="2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2143108" y="71414"/>
            <a:ext cx="1571636" cy="1500198"/>
          </a:xfrm>
          <a:prstGeom prst="irregularSeal1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>
                <a:solidFill>
                  <a:schemeClr val="bg1"/>
                </a:solidFill>
              </a:rPr>
              <a:t>Kaberdey EK harf</a:t>
            </a:r>
          </a:p>
        </p:txBody>
      </p:sp>
      <p:pic>
        <p:nvPicPr>
          <p:cNvPr id="9" name="Picture 4" descr="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48811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271D4BC7-090A-4B5E-8546-AE29DADCE2E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107504" y="2122493"/>
            <a:ext cx="54006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Şıenğeps program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riptxınır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neḣ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gupsef.</a:t>
            </a:r>
          </a:p>
          <a:p>
            <a:pPr algn="ctr" eaLnBrk="0" hangingPunct="0">
              <a:lnSpc>
                <a:spcPct val="150000"/>
              </a:lnSpc>
            </a:pP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Guşıem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paye </a:t>
            </a:r>
            <a:r>
              <a:rPr lang="tr-TR" sz="2000" b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KIP</a:t>
            </a:r>
            <a:r>
              <a:rPr lang="tr-TR" sz="20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tr-TR" sz="2000" b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TḢIN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ım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yi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şöáşe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zeteć</a:t>
            </a:r>
          </a:p>
          <a:p>
            <a:pPr algn="ctr" eaLnBrk="0" hangingPunct="0">
              <a:lnSpc>
                <a:spcPct val="150000"/>
              </a:lnSpc>
            </a:pPr>
            <a:r>
              <a:rPr lang="tr-TR" sz="200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Yipĺ`ınıre</a:t>
            </a:r>
            <a:r>
              <a:rPr lang="tr-TR" sz="200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txıpkır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 </a:t>
            </a:r>
            <a:r>
              <a:rPr lang="tr-TR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  ı  a</a:t>
            </a:r>
            <a:r>
              <a:rPr lang="tr-TR" sz="24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fedew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zeḣoćı</a:t>
            </a:r>
          </a:p>
          <a:p>
            <a:pPr algn="ctr" eaLnBrk="0" hangingPunct="0">
              <a:lnSpc>
                <a:spcPct val="150000"/>
              </a:lnSpc>
            </a:pP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Şıenğeps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programım txıpkxer 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kiĺıtegore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zébleḣu</a:t>
            </a:r>
            <a:endParaRPr lang="tr-TR" sz="200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Ay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papće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zı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txıpkew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ğepsığe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alfabem be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feoáğe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yiı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`</a:t>
            </a:r>
            <a:endParaRPr lang="en-US" sz="200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86125" y="6165304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black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814677"/>
              </p:ext>
            </p:extLst>
          </p:nvPr>
        </p:nvGraphicFramePr>
        <p:xfrm>
          <a:off x="5601145" y="1628800"/>
          <a:ext cx="3384375" cy="3672408"/>
        </p:xfrm>
        <a:graphic>
          <a:graphicData uri="http://schemas.openxmlformats.org/drawingml/2006/table">
            <a:tbl>
              <a:tblPr/>
              <a:tblGrid>
                <a:gridCol w="150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068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</a:t>
                      </a:r>
                      <a:r>
                        <a:rPr lang="tr-TR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lang="en-CA" sz="24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ıp</a:t>
                      </a:r>
                      <a:r>
                        <a:rPr lang="tr-TR" sz="28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st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ḣ</a:t>
                      </a:r>
                      <a:r>
                        <a:rPr lang="en-CA" sz="28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</a:t>
                      </a:r>
                      <a:endParaRPr lang="en-CA" sz="2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</a:t>
                      </a:r>
                      <a:r>
                        <a:rPr lang="tr-TR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</a:t>
                      </a:r>
                      <a:endParaRPr lang="en-CA" sz="24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ıp</a:t>
                      </a:r>
                      <a:r>
                        <a:rPr lang="tr-TR" sz="28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ḣ</a:t>
                      </a:r>
                      <a:r>
                        <a:rPr lang="en-CA" sz="28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</a:t>
                      </a:r>
                      <a:endParaRPr lang="en-CA" sz="2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lang="tr-TR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y</a:t>
                      </a:r>
                      <a:endParaRPr lang="en-CA" sz="24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ıp</a:t>
                      </a:r>
                      <a:r>
                        <a:rPr lang="tr-TR" sz="28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tḣı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</a:t>
                      </a:r>
                      <a:endParaRPr lang="en-CA" sz="2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</a:t>
                      </a:r>
                      <a:r>
                        <a:rPr lang="tr-TR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lang="en-CA" sz="24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ıp</a:t>
                      </a:r>
                      <a:r>
                        <a:rPr lang="tr-TR" sz="28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tḣı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</a:t>
                      </a:r>
                      <a:endParaRPr lang="en-CA" sz="2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</a:t>
                      </a:r>
                      <a:r>
                        <a:rPr lang="tr-TR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ö</a:t>
                      </a:r>
                      <a:endParaRPr lang="en-CA" sz="24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ıp</a:t>
                      </a:r>
                      <a:r>
                        <a:rPr lang="tr-TR" sz="28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ş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ü</a:t>
                      </a:r>
                      <a:r>
                        <a:rPr lang="en-CA" sz="28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tḣı</a:t>
                      </a:r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ğ</a:t>
                      </a:r>
                      <a:endParaRPr lang="en-CA" sz="2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lang="tr-TR" sz="24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xeme</a:t>
                      </a:r>
                      <a:endParaRPr lang="en-CA" sz="24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ıp</a:t>
                      </a:r>
                      <a:r>
                        <a:rPr lang="en-CA" sz="2800" b="1" i="0" u="none" strike="noStrike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  <a:r>
                        <a:rPr lang="en-CA" sz="2800" b="0" i="0" u="none" strike="noStrike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tḣ</a:t>
                      </a:r>
                      <a:r>
                        <a:rPr lang="tr-TR" sz="2800" b="0" i="0" u="none" strike="noStrike" err="1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ığ</a:t>
                      </a:r>
                      <a:endParaRPr lang="en-CA" sz="2800" b="0" i="0" u="none" strike="noStrike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80112" y="1090117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tr-TR" sz="2000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Huşıe</a:t>
            </a:r>
            <a:r>
              <a:rPr lang="tr-TR" sz="200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tr-TR" sz="2000" b="1" err="1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Kıpıtḣın</a:t>
            </a:r>
            <a:endParaRPr lang="tr-TR" sz="2000" b="1" u="sng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51520" y="730747"/>
            <a:ext cx="460851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tr-TR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SID PAPĆE  ZI  TXIPK ? </a:t>
            </a:r>
            <a:endParaRPr lang="en-US" b="1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1602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765059"/>
              </p:ext>
            </p:extLst>
          </p:nvPr>
        </p:nvGraphicFramePr>
        <p:xfrm>
          <a:off x="36514" y="1743796"/>
          <a:ext cx="9107486" cy="4349500"/>
        </p:xfrm>
        <a:graphic>
          <a:graphicData uri="http://schemas.openxmlformats.org/drawingml/2006/table">
            <a:tbl>
              <a:tblPr/>
              <a:tblGrid>
                <a:gridCol w="609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1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8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2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49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Ç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Ć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baźe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cane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çanı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ćale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dağe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fabe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gaz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arğaçe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cegu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çe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ćehı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fed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röntgen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ğe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bétemal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acénté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ćéğeźın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déjıwın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féjen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kargéy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bını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Acıy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çıye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ćımaf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dıwe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bzıĺfığ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kazgır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ğın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İ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Bislan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cips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çije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ćiğun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diz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fifen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ğeligin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buğiṫu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Borepşın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corme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palyaço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doğmıc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farfor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agor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mığo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çöḣon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döküman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şoför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burş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cemcug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kauçuk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durıs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futbol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gu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ğu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otobüs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yeı`cüc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çündı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düçantés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parfüm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figür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Dikdörtgen 9"/>
          <p:cNvSpPr/>
          <p:nvPr/>
        </p:nvSpPr>
        <p:spPr>
          <a:xfrm>
            <a:off x="251520" y="509771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400" b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Adıǵa Bzem zefeşhafew xet fonemxer, zıxet guşıexer</a:t>
            </a:r>
          </a:p>
          <a:p>
            <a:pPr algn="ctr">
              <a:defRPr/>
            </a:pPr>
            <a:endParaRPr lang="tr-TR" sz="120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86125" y="6304235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597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18E0-4E90-493D-8767-BED06CCDA485}" type="slidenum">
              <a:rPr lang="tr-T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tr-TR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509733"/>
              </p:ext>
            </p:extLst>
          </p:nvPr>
        </p:nvGraphicFramePr>
        <p:xfrm>
          <a:off x="36514" y="1743796"/>
          <a:ext cx="9107486" cy="4349500"/>
        </p:xfrm>
        <a:graphic>
          <a:graphicData uri="http://schemas.openxmlformats.org/drawingml/2006/table">
            <a:tbl>
              <a:tblPr/>
              <a:tblGrid>
                <a:gridCol w="609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76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49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Ǵ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Ḣ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J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Ḱ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çıǵay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ha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ḣağe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janṫe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Kanc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ḱay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şıqaḣo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ağoblağ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Adıǵe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he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ḣeden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jepk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Ḱeḱan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şıqe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apedelel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Jéletké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ké`an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ḱéğetın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qéaqé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déléj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ǵın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ahıl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ḣırbıź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Jıbğe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kıne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Ḱıne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Qıne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bılım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İ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hisap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Jineps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şekin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ḱićıjın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tr-TR" sz="1600" b="0" i="0" u="none" strike="noStrike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qifın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ligin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horayda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ćeraḣo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joker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bızaḱo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benaqo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alo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jöḱu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likör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hoparlör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hurcın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ḣuray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mıjur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kuten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ḱu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šıqu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ğejün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küp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FFFFFF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?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halüj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86125" y="6304235"/>
            <a:ext cx="2928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endParaRPr lang="tr-TR" sz="1400" b="1">
              <a:solidFill>
                <a:prstClr val="white"/>
              </a:solidFill>
            </a:endParaRPr>
          </a:p>
          <a:p>
            <a:pPr algn="ctr">
              <a:defRPr/>
            </a:pP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tr-TR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000" b="1" u="sng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51520" y="509771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400" b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Adıǵa Bzem zefeşhafew xet fonemxer, zıxet guşıexer</a:t>
            </a:r>
          </a:p>
          <a:p>
            <a:pPr algn="ctr">
              <a:defRPr/>
            </a:pPr>
            <a:endParaRPr lang="tr-TR" sz="120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6784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split orient="vert"/>
      </p:transition>
    </mc:Choice>
    <mc:Fallback xmlns="">
      <p:transition spd="slow" advClick="0" advTm="16000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SHSPRING_ENABLE_BG_AUDIO_TAG" val="0"/>
  <p:tag name="FLASHSPRING_BG_AUDIO_DURATION_TAG" val="0.0000000"/>
  <p:tag name="FLASHSPRING_BG_AUDIO_LOOP_TAG" val="0"/>
  <p:tag name="GENSWF_MOVIE_ONCLICK_URL_TARGET" val="_self"/>
  <p:tag name="GENSWF_MOVIE_PRESENTATION_END_URL_TARGET" val="_self"/>
  <p:tag name="FLASHSPRING_PRESENTATION_TITLE" val="alfab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Adiğ'e Latin Alfab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 a r f x e 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 a r f x e 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 a r f x e r"/>
</p:tagLst>
</file>

<file path=ppt/theme/theme1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28097</TotalTime>
  <Words>6430</Words>
  <Application>Microsoft Office PowerPoint</Application>
  <PresentationFormat>Ekran Gösterisi (4:3)</PresentationFormat>
  <Paragraphs>3396</Paragraphs>
  <Slides>68</Slides>
  <Notes>68</Notes>
  <HiddenSlides>0</HiddenSlides>
  <MMClips>44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68</vt:i4>
      </vt:variant>
    </vt:vector>
  </HeadingPairs>
  <TitlesOfParts>
    <vt:vector size="81" baseType="lpstr">
      <vt:lpstr>Adıǵe:_Arial_Normal</vt:lpstr>
      <vt:lpstr>Arial</vt:lpstr>
      <vt:lpstr>Arial Narrow</vt:lpstr>
      <vt:lpstr>Arial Unicode MS</vt:lpstr>
      <vt:lpstr>Arial_Adıǵe:_normal</vt:lpstr>
      <vt:lpstr>ArialAdige2</vt:lpstr>
      <vt:lpstr>Calibri</vt:lpstr>
      <vt:lpstr>Calibri Light</vt:lpstr>
      <vt:lpstr>Garamond</vt:lpstr>
      <vt:lpstr>Times New Roman</vt:lpstr>
      <vt:lpstr>2_Office Teması</vt:lpstr>
      <vt:lpstr>3_Office Teması</vt:lpstr>
      <vt:lpstr>4_Office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adal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Adığ'e Latin Alfabe</dc:title>
  <dc:creator>ali ihsan TARI</dc:creator>
  <cp:lastModifiedBy>Ali İhsan TARI</cp:lastModifiedBy>
  <cp:revision>2120</cp:revision>
  <dcterms:created xsi:type="dcterms:W3CDTF">2007-03-07T06:21:51Z</dcterms:created>
  <dcterms:modified xsi:type="dcterms:W3CDTF">2020-01-03T18:37:31Z</dcterms:modified>
</cp:coreProperties>
</file>